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3" r:id="rId6"/>
    <p:sldId id="260" r:id="rId7"/>
    <p:sldId id="264" r:id="rId8"/>
    <p:sldId id="265" r:id="rId9"/>
    <p:sldId id="266" r:id="rId10"/>
    <p:sldId id="267" r:id="rId11"/>
    <p:sldId id="261" r:id="rId12"/>
    <p:sldId id="262" r:id="rId13"/>
    <p:sldId id="268" r:id="rId14"/>
    <p:sldId id="269" r:id="rId15"/>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Minion Pro" panose="02040503050306020203" pitchFamily="18" charset="0"/>
      <p:regular r:id="rId20"/>
      <p:bold r:id="rId21"/>
      <p:italic r:id="rId22"/>
      <p:boldItalic r:id="rId23"/>
    </p:embeddedFont>
    <p:embeddedFont>
      <p:font typeface="P22 Franklin Caslon" panose="02000505000000020004" pitchFamily="2"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38"/>
    <p:restoredTop sz="94694"/>
  </p:normalViewPr>
  <p:slideViewPr>
    <p:cSldViewPr snapToGrid="0" snapToObjects="1">
      <p:cViewPr varScale="1">
        <p:scale>
          <a:sx n="105" d="100"/>
          <a:sy n="105" d="100"/>
        </p:scale>
        <p:origin x="208" y="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3F0B0-1B27-D241-A079-35380EEF3988}"/>
              </a:ext>
            </a:extLst>
          </p:cNvPr>
          <p:cNvSpPr>
            <a:spLocks noGrp="1"/>
          </p:cNvSpPr>
          <p:nvPr>
            <p:ph type="ctrTitle"/>
          </p:nvPr>
        </p:nvSpPr>
        <p:spPr>
          <a:xfrm>
            <a:off x="1524000" y="2929113"/>
            <a:ext cx="9144000" cy="1138872"/>
          </a:xfrm>
        </p:spPr>
        <p:txBody>
          <a:bodyPr anchor="ctr"/>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9ABBDB8-712A-F744-BDEE-FDCBC581F445}"/>
              </a:ext>
            </a:extLst>
          </p:cNvPr>
          <p:cNvSpPr>
            <a:spLocks noGrp="1"/>
          </p:cNvSpPr>
          <p:nvPr>
            <p:ph type="subTitle" idx="1"/>
          </p:nvPr>
        </p:nvSpPr>
        <p:spPr>
          <a:xfrm>
            <a:off x="1524000" y="4240496"/>
            <a:ext cx="9144000" cy="651910"/>
          </a:xfrm>
        </p:spPr>
        <p:txBody>
          <a:bodyPr>
            <a:normAutofit/>
          </a:bodyPr>
          <a:lstStyle>
            <a:lvl1pPr marL="0" indent="0" algn="ctr">
              <a:buNone/>
              <a:defRPr sz="4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61C2A79C-72A2-374D-8C2C-6F0F38BC534E}"/>
              </a:ext>
            </a:extLst>
          </p:cNvPr>
          <p:cNvSpPr>
            <a:spLocks noGrp="1"/>
          </p:cNvSpPr>
          <p:nvPr>
            <p:ph type="dt" sz="half" idx="10"/>
          </p:nvPr>
        </p:nvSpPr>
        <p:spPr/>
        <p:txBody>
          <a:bodyPr/>
          <a:lstStyle/>
          <a:p>
            <a:fld id="{6F818D69-95D2-1D46-8868-66AD3251A83D}" type="datetimeFigureOut">
              <a:rPr lang="en-US" smtClean="0"/>
              <a:t>1/19/21</a:t>
            </a:fld>
            <a:endParaRPr lang="en-US"/>
          </a:p>
        </p:txBody>
      </p:sp>
      <p:sp>
        <p:nvSpPr>
          <p:cNvPr id="5" name="Footer Placeholder 4">
            <a:extLst>
              <a:ext uri="{FF2B5EF4-FFF2-40B4-BE49-F238E27FC236}">
                <a16:creationId xmlns:a16="http://schemas.microsoft.com/office/drawing/2014/main" id="{E2C3564A-51FD-F943-B30F-579517C9AF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16CF76-7B2C-D242-BBA7-69E743C442B5}"/>
              </a:ext>
            </a:extLst>
          </p:cNvPr>
          <p:cNvSpPr>
            <a:spLocks noGrp="1"/>
          </p:cNvSpPr>
          <p:nvPr>
            <p:ph type="sldNum" sz="quarter" idx="12"/>
          </p:nvPr>
        </p:nvSpPr>
        <p:spPr/>
        <p:txBody>
          <a:bodyPr/>
          <a:lstStyle/>
          <a:p>
            <a:fld id="{59DA3145-EC5F-244E-9E35-950530DD1E09}" type="slidenum">
              <a:rPr lang="en-US" smtClean="0"/>
              <a:t>‹#›</a:t>
            </a:fld>
            <a:endParaRPr lang="en-US"/>
          </a:p>
        </p:txBody>
      </p:sp>
      <p:pic>
        <p:nvPicPr>
          <p:cNvPr id="13" name="Picture 12" descr="A picture containing food, mug&#10;&#10;Description automatically generated">
            <a:extLst>
              <a:ext uri="{FF2B5EF4-FFF2-40B4-BE49-F238E27FC236}">
                <a16:creationId xmlns:a16="http://schemas.microsoft.com/office/drawing/2014/main" id="{89B85268-9733-4A4E-9A6C-5419640F6B1A}"/>
              </a:ext>
            </a:extLst>
          </p:cNvPr>
          <p:cNvPicPr>
            <a:picLocks noChangeAspect="1"/>
          </p:cNvPicPr>
          <p:nvPr userDrawn="1"/>
        </p:nvPicPr>
        <p:blipFill>
          <a:blip r:embed="rId2"/>
          <a:stretch>
            <a:fillRect/>
          </a:stretch>
        </p:blipFill>
        <p:spPr>
          <a:xfrm>
            <a:off x="3581400" y="345226"/>
            <a:ext cx="5013739" cy="1182588"/>
          </a:xfrm>
          <a:prstGeom prst="rect">
            <a:avLst/>
          </a:prstGeom>
          <a:effectLst>
            <a:glow rad="254000">
              <a:schemeClr val="accent1">
                <a:lumMod val="50000"/>
                <a:alpha val="99000"/>
              </a:schemeClr>
            </a:glow>
          </a:effectLst>
        </p:spPr>
      </p:pic>
      <p:sp>
        <p:nvSpPr>
          <p:cNvPr id="14" name="TextBox 13">
            <a:extLst>
              <a:ext uri="{FF2B5EF4-FFF2-40B4-BE49-F238E27FC236}">
                <a16:creationId xmlns:a16="http://schemas.microsoft.com/office/drawing/2014/main" id="{7672D14C-B422-AF4E-B96C-071497C9F05C}"/>
              </a:ext>
            </a:extLst>
          </p:cNvPr>
          <p:cNvSpPr txBox="1"/>
          <p:nvPr userDrawn="1"/>
        </p:nvSpPr>
        <p:spPr>
          <a:xfrm>
            <a:off x="1524000" y="1527814"/>
            <a:ext cx="9144000" cy="769441"/>
          </a:xfrm>
          <a:prstGeom prst="rect">
            <a:avLst/>
          </a:prstGeom>
          <a:noFill/>
          <a:ln>
            <a:noFill/>
          </a:ln>
        </p:spPr>
        <p:txBody>
          <a:bodyPr wrap="square" rtlCol="0">
            <a:spAutoFit/>
          </a:bodyPr>
          <a:lstStyle/>
          <a:p>
            <a:pPr algn="ctr"/>
            <a:r>
              <a:rPr lang="en-US" sz="4400" dirty="0">
                <a:solidFill>
                  <a:schemeClr val="accent4">
                    <a:lumMod val="50000"/>
                  </a:schemeClr>
                </a:solidFill>
                <a:latin typeface="P22 Franklin Caslon" panose="02000505000000020004" pitchFamily="2" charset="0"/>
              </a:rPr>
              <a:t>Guided Reading</a:t>
            </a:r>
          </a:p>
        </p:txBody>
      </p:sp>
    </p:spTree>
    <p:extLst>
      <p:ext uri="{BB962C8B-B14F-4D97-AF65-F5344CB8AC3E}">
        <p14:creationId xmlns:p14="http://schemas.microsoft.com/office/powerpoint/2010/main" val="2026311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4BAF5-B165-2E4F-BBAF-ED8B9B0D2F5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E7958E1-8CB6-6649-BCE4-E030089D087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5DC3303-FCD1-AE46-86BD-50292380E4EB}"/>
              </a:ext>
            </a:extLst>
          </p:cNvPr>
          <p:cNvSpPr>
            <a:spLocks noGrp="1"/>
          </p:cNvSpPr>
          <p:nvPr>
            <p:ph type="dt" sz="half" idx="10"/>
          </p:nvPr>
        </p:nvSpPr>
        <p:spPr/>
        <p:txBody>
          <a:bodyPr/>
          <a:lstStyle/>
          <a:p>
            <a:fld id="{6F818D69-95D2-1D46-8868-66AD3251A83D}" type="datetimeFigureOut">
              <a:rPr lang="en-US" smtClean="0"/>
              <a:t>1/19/21</a:t>
            </a:fld>
            <a:endParaRPr lang="en-US"/>
          </a:p>
        </p:txBody>
      </p:sp>
      <p:sp>
        <p:nvSpPr>
          <p:cNvPr id="5" name="Footer Placeholder 4">
            <a:extLst>
              <a:ext uri="{FF2B5EF4-FFF2-40B4-BE49-F238E27FC236}">
                <a16:creationId xmlns:a16="http://schemas.microsoft.com/office/drawing/2014/main" id="{B3D26DE9-268C-3849-81BB-F2DE3A9435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0B4EF-2283-3548-A910-D6FD6FAE2EFE}"/>
              </a:ext>
            </a:extLst>
          </p:cNvPr>
          <p:cNvSpPr>
            <a:spLocks noGrp="1"/>
          </p:cNvSpPr>
          <p:nvPr>
            <p:ph type="sldNum" sz="quarter" idx="12"/>
          </p:nvPr>
        </p:nvSpPr>
        <p:spPr/>
        <p:txBody>
          <a:bodyPr/>
          <a:lstStyle/>
          <a:p>
            <a:fld id="{59DA3145-EC5F-244E-9E35-950530DD1E09}" type="slidenum">
              <a:rPr lang="en-US" smtClean="0"/>
              <a:t>‹#›</a:t>
            </a:fld>
            <a:endParaRPr lang="en-US"/>
          </a:p>
        </p:txBody>
      </p:sp>
    </p:spTree>
    <p:extLst>
      <p:ext uri="{BB962C8B-B14F-4D97-AF65-F5344CB8AC3E}">
        <p14:creationId xmlns:p14="http://schemas.microsoft.com/office/powerpoint/2010/main" val="3279647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4A6FE-C1CF-FA49-9E40-DFBD6CCB9E3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FAD1DFF-CBFB-0240-9C7F-B2175705C1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74F1768-5131-D547-8047-CB5D07535E58}"/>
              </a:ext>
            </a:extLst>
          </p:cNvPr>
          <p:cNvSpPr>
            <a:spLocks noGrp="1"/>
          </p:cNvSpPr>
          <p:nvPr>
            <p:ph type="dt" sz="half" idx="10"/>
          </p:nvPr>
        </p:nvSpPr>
        <p:spPr/>
        <p:txBody>
          <a:bodyPr/>
          <a:lstStyle/>
          <a:p>
            <a:fld id="{6F818D69-95D2-1D46-8868-66AD3251A83D}" type="datetimeFigureOut">
              <a:rPr lang="en-US" smtClean="0"/>
              <a:t>1/19/21</a:t>
            </a:fld>
            <a:endParaRPr lang="en-US"/>
          </a:p>
        </p:txBody>
      </p:sp>
      <p:sp>
        <p:nvSpPr>
          <p:cNvPr id="5" name="Footer Placeholder 4">
            <a:extLst>
              <a:ext uri="{FF2B5EF4-FFF2-40B4-BE49-F238E27FC236}">
                <a16:creationId xmlns:a16="http://schemas.microsoft.com/office/drawing/2014/main" id="{4BA51A55-9768-724E-B678-B97D42A92B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19F039-9429-FD45-8F45-07994C36932D}"/>
              </a:ext>
            </a:extLst>
          </p:cNvPr>
          <p:cNvSpPr>
            <a:spLocks noGrp="1"/>
          </p:cNvSpPr>
          <p:nvPr>
            <p:ph type="sldNum" sz="quarter" idx="12"/>
          </p:nvPr>
        </p:nvSpPr>
        <p:spPr/>
        <p:txBody>
          <a:bodyPr/>
          <a:lstStyle/>
          <a:p>
            <a:fld id="{59DA3145-EC5F-244E-9E35-950530DD1E09}" type="slidenum">
              <a:rPr lang="en-US" smtClean="0"/>
              <a:t>‹#›</a:t>
            </a:fld>
            <a:endParaRPr lang="en-US"/>
          </a:p>
        </p:txBody>
      </p:sp>
    </p:spTree>
    <p:extLst>
      <p:ext uri="{BB962C8B-B14F-4D97-AF65-F5344CB8AC3E}">
        <p14:creationId xmlns:p14="http://schemas.microsoft.com/office/powerpoint/2010/main" val="3278202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B0137-852D-BE4F-96DC-7F880E635A3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819AC4D-E8E2-054E-9DF1-D3E048E30BF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EC2C6D5-35B9-134E-B22C-3E76A2B0F41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A7183CF-642F-4542-A26C-F866E5C5CC2A}"/>
              </a:ext>
            </a:extLst>
          </p:cNvPr>
          <p:cNvSpPr>
            <a:spLocks noGrp="1"/>
          </p:cNvSpPr>
          <p:nvPr>
            <p:ph type="dt" sz="half" idx="10"/>
          </p:nvPr>
        </p:nvSpPr>
        <p:spPr/>
        <p:txBody>
          <a:bodyPr/>
          <a:lstStyle/>
          <a:p>
            <a:fld id="{6F818D69-95D2-1D46-8868-66AD3251A83D}" type="datetimeFigureOut">
              <a:rPr lang="en-US" smtClean="0"/>
              <a:t>1/19/21</a:t>
            </a:fld>
            <a:endParaRPr lang="en-US"/>
          </a:p>
        </p:txBody>
      </p:sp>
      <p:sp>
        <p:nvSpPr>
          <p:cNvPr id="6" name="Footer Placeholder 5">
            <a:extLst>
              <a:ext uri="{FF2B5EF4-FFF2-40B4-BE49-F238E27FC236}">
                <a16:creationId xmlns:a16="http://schemas.microsoft.com/office/drawing/2014/main" id="{C29913C0-4475-C646-8EFE-185E092FAD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6B6056-0F7E-9143-80B0-CE71E4CDF342}"/>
              </a:ext>
            </a:extLst>
          </p:cNvPr>
          <p:cNvSpPr>
            <a:spLocks noGrp="1"/>
          </p:cNvSpPr>
          <p:nvPr>
            <p:ph type="sldNum" sz="quarter" idx="12"/>
          </p:nvPr>
        </p:nvSpPr>
        <p:spPr/>
        <p:txBody>
          <a:bodyPr/>
          <a:lstStyle/>
          <a:p>
            <a:fld id="{59DA3145-EC5F-244E-9E35-950530DD1E09}" type="slidenum">
              <a:rPr lang="en-US" smtClean="0"/>
              <a:t>‹#›</a:t>
            </a:fld>
            <a:endParaRPr lang="en-US"/>
          </a:p>
        </p:txBody>
      </p:sp>
    </p:spTree>
    <p:extLst>
      <p:ext uri="{BB962C8B-B14F-4D97-AF65-F5344CB8AC3E}">
        <p14:creationId xmlns:p14="http://schemas.microsoft.com/office/powerpoint/2010/main" val="927070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279E-A979-9E42-ADA7-16BC6870871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1A3E322-D2A0-F94A-9048-4FA76158DF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62EB531-9B10-D74C-96B9-DAD0D3328BC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A3143E9-64E2-ED4B-929B-C89152A836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74836A6-49A0-7F41-94DE-5879B91A3C8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B876DE7-1891-4449-A204-4B5377B245DD}"/>
              </a:ext>
            </a:extLst>
          </p:cNvPr>
          <p:cNvSpPr>
            <a:spLocks noGrp="1"/>
          </p:cNvSpPr>
          <p:nvPr>
            <p:ph type="dt" sz="half" idx="10"/>
          </p:nvPr>
        </p:nvSpPr>
        <p:spPr/>
        <p:txBody>
          <a:bodyPr/>
          <a:lstStyle/>
          <a:p>
            <a:fld id="{6F818D69-95D2-1D46-8868-66AD3251A83D}" type="datetimeFigureOut">
              <a:rPr lang="en-US" smtClean="0"/>
              <a:t>1/19/21</a:t>
            </a:fld>
            <a:endParaRPr lang="en-US"/>
          </a:p>
        </p:txBody>
      </p:sp>
      <p:sp>
        <p:nvSpPr>
          <p:cNvPr id="8" name="Footer Placeholder 7">
            <a:extLst>
              <a:ext uri="{FF2B5EF4-FFF2-40B4-BE49-F238E27FC236}">
                <a16:creationId xmlns:a16="http://schemas.microsoft.com/office/drawing/2014/main" id="{0CE60F39-A23D-664D-80A0-C7FDE42086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609D59-832E-2744-B082-4DFC43AD7B82}"/>
              </a:ext>
            </a:extLst>
          </p:cNvPr>
          <p:cNvSpPr>
            <a:spLocks noGrp="1"/>
          </p:cNvSpPr>
          <p:nvPr>
            <p:ph type="sldNum" sz="quarter" idx="12"/>
          </p:nvPr>
        </p:nvSpPr>
        <p:spPr/>
        <p:txBody>
          <a:bodyPr/>
          <a:lstStyle/>
          <a:p>
            <a:fld id="{59DA3145-EC5F-244E-9E35-950530DD1E09}" type="slidenum">
              <a:rPr lang="en-US" smtClean="0"/>
              <a:t>‹#›</a:t>
            </a:fld>
            <a:endParaRPr lang="en-US"/>
          </a:p>
        </p:txBody>
      </p:sp>
    </p:spTree>
    <p:extLst>
      <p:ext uri="{BB962C8B-B14F-4D97-AF65-F5344CB8AC3E}">
        <p14:creationId xmlns:p14="http://schemas.microsoft.com/office/powerpoint/2010/main" val="4049334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5D227-E81B-E247-B24D-CCF7962D0E6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14F5854-77ED-C44E-930C-7B2FCC1AF2A8}"/>
              </a:ext>
            </a:extLst>
          </p:cNvPr>
          <p:cNvSpPr>
            <a:spLocks noGrp="1"/>
          </p:cNvSpPr>
          <p:nvPr>
            <p:ph type="dt" sz="half" idx="10"/>
          </p:nvPr>
        </p:nvSpPr>
        <p:spPr/>
        <p:txBody>
          <a:bodyPr/>
          <a:lstStyle/>
          <a:p>
            <a:fld id="{6F818D69-95D2-1D46-8868-66AD3251A83D}" type="datetimeFigureOut">
              <a:rPr lang="en-US" smtClean="0"/>
              <a:t>1/19/21</a:t>
            </a:fld>
            <a:endParaRPr lang="en-US"/>
          </a:p>
        </p:txBody>
      </p:sp>
      <p:sp>
        <p:nvSpPr>
          <p:cNvPr id="4" name="Footer Placeholder 3">
            <a:extLst>
              <a:ext uri="{FF2B5EF4-FFF2-40B4-BE49-F238E27FC236}">
                <a16:creationId xmlns:a16="http://schemas.microsoft.com/office/drawing/2014/main" id="{F1F3B175-078F-5D48-88EE-993014DFAB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278517F-3016-EF43-B789-6FDE68A2C418}"/>
              </a:ext>
            </a:extLst>
          </p:cNvPr>
          <p:cNvSpPr>
            <a:spLocks noGrp="1"/>
          </p:cNvSpPr>
          <p:nvPr>
            <p:ph type="sldNum" sz="quarter" idx="12"/>
          </p:nvPr>
        </p:nvSpPr>
        <p:spPr/>
        <p:txBody>
          <a:bodyPr/>
          <a:lstStyle/>
          <a:p>
            <a:fld id="{59DA3145-EC5F-244E-9E35-950530DD1E09}" type="slidenum">
              <a:rPr lang="en-US" smtClean="0"/>
              <a:t>‹#›</a:t>
            </a:fld>
            <a:endParaRPr lang="en-US"/>
          </a:p>
        </p:txBody>
      </p:sp>
    </p:spTree>
    <p:extLst>
      <p:ext uri="{BB962C8B-B14F-4D97-AF65-F5344CB8AC3E}">
        <p14:creationId xmlns:p14="http://schemas.microsoft.com/office/powerpoint/2010/main" val="16753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A071F6-DF8C-6E41-9D61-E772C721895F}"/>
              </a:ext>
            </a:extLst>
          </p:cNvPr>
          <p:cNvSpPr>
            <a:spLocks noGrp="1"/>
          </p:cNvSpPr>
          <p:nvPr>
            <p:ph type="dt" sz="half" idx="10"/>
          </p:nvPr>
        </p:nvSpPr>
        <p:spPr/>
        <p:txBody>
          <a:bodyPr/>
          <a:lstStyle/>
          <a:p>
            <a:fld id="{6F818D69-95D2-1D46-8868-66AD3251A83D}" type="datetimeFigureOut">
              <a:rPr lang="en-US" smtClean="0"/>
              <a:t>1/19/21</a:t>
            </a:fld>
            <a:endParaRPr lang="en-US"/>
          </a:p>
        </p:txBody>
      </p:sp>
      <p:sp>
        <p:nvSpPr>
          <p:cNvPr id="3" name="Footer Placeholder 2">
            <a:extLst>
              <a:ext uri="{FF2B5EF4-FFF2-40B4-BE49-F238E27FC236}">
                <a16:creationId xmlns:a16="http://schemas.microsoft.com/office/drawing/2014/main" id="{E1ABBF74-0638-8B4F-ACB2-4FB1135462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87F76F-2FFD-8444-9550-E3525F14F542}"/>
              </a:ext>
            </a:extLst>
          </p:cNvPr>
          <p:cNvSpPr>
            <a:spLocks noGrp="1"/>
          </p:cNvSpPr>
          <p:nvPr>
            <p:ph type="sldNum" sz="quarter" idx="12"/>
          </p:nvPr>
        </p:nvSpPr>
        <p:spPr/>
        <p:txBody>
          <a:bodyPr/>
          <a:lstStyle/>
          <a:p>
            <a:fld id="{59DA3145-EC5F-244E-9E35-950530DD1E09}" type="slidenum">
              <a:rPr lang="en-US" smtClean="0"/>
              <a:t>‹#›</a:t>
            </a:fld>
            <a:endParaRPr lang="en-US"/>
          </a:p>
        </p:txBody>
      </p:sp>
    </p:spTree>
    <p:extLst>
      <p:ext uri="{BB962C8B-B14F-4D97-AF65-F5344CB8AC3E}">
        <p14:creationId xmlns:p14="http://schemas.microsoft.com/office/powerpoint/2010/main" val="262555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75D6-A153-9446-9101-AB793F1C859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A96FDE8-9032-BC45-80C1-35E55254D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E67C1E5-F4E1-D441-8793-B4274E3D35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0D3C532-6AE1-7343-A612-0FC7FBC593A7}"/>
              </a:ext>
            </a:extLst>
          </p:cNvPr>
          <p:cNvSpPr>
            <a:spLocks noGrp="1"/>
          </p:cNvSpPr>
          <p:nvPr>
            <p:ph type="dt" sz="half" idx="10"/>
          </p:nvPr>
        </p:nvSpPr>
        <p:spPr/>
        <p:txBody>
          <a:bodyPr/>
          <a:lstStyle/>
          <a:p>
            <a:fld id="{6F818D69-95D2-1D46-8868-66AD3251A83D}" type="datetimeFigureOut">
              <a:rPr lang="en-US" smtClean="0"/>
              <a:t>1/19/21</a:t>
            </a:fld>
            <a:endParaRPr lang="en-US"/>
          </a:p>
        </p:txBody>
      </p:sp>
      <p:sp>
        <p:nvSpPr>
          <p:cNvPr id="6" name="Footer Placeholder 5">
            <a:extLst>
              <a:ext uri="{FF2B5EF4-FFF2-40B4-BE49-F238E27FC236}">
                <a16:creationId xmlns:a16="http://schemas.microsoft.com/office/drawing/2014/main" id="{E99D4A9C-D704-3B42-BD67-F4BB3B1363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FC2A55-F34F-6C42-AB15-B762DF583A2D}"/>
              </a:ext>
            </a:extLst>
          </p:cNvPr>
          <p:cNvSpPr>
            <a:spLocks noGrp="1"/>
          </p:cNvSpPr>
          <p:nvPr>
            <p:ph type="sldNum" sz="quarter" idx="12"/>
          </p:nvPr>
        </p:nvSpPr>
        <p:spPr/>
        <p:txBody>
          <a:bodyPr/>
          <a:lstStyle/>
          <a:p>
            <a:fld id="{59DA3145-EC5F-244E-9E35-950530DD1E09}" type="slidenum">
              <a:rPr lang="en-US" smtClean="0"/>
              <a:t>‹#›</a:t>
            </a:fld>
            <a:endParaRPr lang="en-US"/>
          </a:p>
        </p:txBody>
      </p:sp>
    </p:spTree>
    <p:extLst>
      <p:ext uri="{BB962C8B-B14F-4D97-AF65-F5344CB8AC3E}">
        <p14:creationId xmlns:p14="http://schemas.microsoft.com/office/powerpoint/2010/main" val="2493008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94139-C212-A045-B065-A954F2A237C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BBA4341-BC12-1A4D-81EE-0B02C41A22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FEC841-1FB6-2644-ADCC-18553033B1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2EFE313-C05E-A644-B912-358B1112962B}"/>
              </a:ext>
            </a:extLst>
          </p:cNvPr>
          <p:cNvSpPr>
            <a:spLocks noGrp="1"/>
          </p:cNvSpPr>
          <p:nvPr>
            <p:ph type="dt" sz="half" idx="10"/>
          </p:nvPr>
        </p:nvSpPr>
        <p:spPr/>
        <p:txBody>
          <a:bodyPr/>
          <a:lstStyle/>
          <a:p>
            <a:fld id="{6F818D69-95D2-1D46-8868-66AD3251A83D}" type="datetimeFigureOut">
              <a:rPr lang="en-US" smtClean="0"/>
              <a:t>1/19/21</a:t>
            </a:fld>
            <a:endParaRPr lang="en-US"/>
          </a:p>
        </p:txBody>
      </p:sp>
      <p:sp>
        <p:nvSpPr>
          <p:cNvPr id="6" name="Footer Placeholder 5">
            <a:extLst>
              <a:ext uri="{FF2B5EF4-FFF2-40B4-BE49-F238E27FC236}">
                <a16:creationId xmlns:a16="http://schemas.microsoft.com/office/drawing/2014/main" id="{83F7DCC3-76C5-1349-8AB6-BE478DCD02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FCC2CE-DBD8-9144-9674-8810F79932D2}"/>
              </a:ext>
            </a:extLst>
          </p:cNvPr>
          <p:cNvSpPr>
            <a:spLocks noGrp="1"/>
          </p:cNvSpPr>
          <p:nvPr>
            <p:ph type="sldNum" sz="quarter" idx="12"/>
          </p:nvPr>
        </p:nvSpPr>
        <p:spPr/>
        <p:txBody>
          <a:bodyPr/>
          <a:lstStyle/>
          <a:p>
            <a:fld id="{59DA3145-EC5F-244E-9E35-950530DD1E09}" type="slidenum">
              <a:rPr lang="en-US" smtClean="0"/>
              <a:t>‹#›</a:t>
            </a:fld>
            <a:endParaRPr lang="en-US"/>
          </a:p>
        </p:txBody>
      </p:sp>
    </p:spTree>
    <p:extLst>
      <p:ext uri="{BB962C8B-B14F-4D97-AF65-F5344CB8AC3E}">
        <p14:creationId xmlns:p14="http://schemas.microsoft.com/office/powerpoint/2010/main" val="2292813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3A268-46B1-A445-AEB2-254D34F2C76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EC40A1B-957B-174E-8E40-387643DE958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97A2287-8791-C04F-AEE3-9AB9547AD4FA}"/>
              </a:ext>
            </a:extLst>
          </p:cNvPr>
          <p:cNvSpPr>
            <a:spLocks noGrp="1"/>
          </p:cNvSpPr>
          <p:nvPr>
            <p:ph type="dt" sz="half" idx="10"/>
          </p:nvPr>
        </p:nvSpPr>
        <p:spPr/>
        <p:txBody>
          <a:bodyPr/>
          <a:lstStyle/>
          <a:p>
            <a:fld id="{6F818D69-95D2-1D46-8868-66AD3251A83D}" type="datetimeFigureOut">
              <a:rPr lang="en-US" smtClean="0"/>
              <a:t>1/19/21</a:t>
            </a:fld>
            <a:endParaRPr lang="en-US"/>
          </a:p>
        </p:txBody>
      </p:sp>
      <p:sp>
        <p:nvSpPr>
          <p:cNvPr id="5" name="Footer Placeholder 4">
            <a:extLst>
              <a:ext uri="{FF2B5EF4-FFF2-40B4-BE49-F238E27FC236}">
                <a16:creationId xmlns:a16="http://schemas.microsoft.com/office/drawing/2014/main" id="{F07A5896-BEAD-094C-8E32-BB07A4B1C6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8DE0ED-C0BD-6C42-B212-9DB8FF134B56}"/>
              </a:ext>
            </a:extLst>
          </p:cNvPr>
          <p:cNvSpPr>
            <a:spLocks noGrp="1"/>
          </p:cNvSpPr>
          <p:nvPr>
            <p:ph type="sldNum" sz="quarter" idx="12"/>
          </p:nvPr>
        </p:nvSpPr>
        <p:spPr/>
        <p:txBody>
          <a:bodyPr/>
          <a:lstStyle/>
          <a:p>
            <a:fld id="{59DA3145-EC5F-244E-9E35-950530DD1E09}" type="slidenum">
              <a:rPr lang="en-US" smtClean="0"/>
              <a:t>‹#›</a:t>
            </a:fld>
            <a:endParaRPr lang="en-US"/>
          </a:p>
        </p:txBody>
      </p:sp>
    </p:spTree>
    <p:extLst>
      <p:ext uri="{BB962C8B-B14F-4D97-AF65-F5344CB8AC3E}">
        <p14:creationId xmlns:p14="http://schemas.microsoft.com/office/powerpoint/2010/main" val="501956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A1132C-680C-C14F-A353-29A3500A851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401B789-1380-A046-8BEB-93AB94C5F9A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3A2672F-2A30-BF41-BCF5-084B2ED7AB7F}"/>
              </a:ext>
            </a:extLst>
          </p:cNvPr>
          <p:cNvSpPr>
            <a:spLocks noGrp="1"/>
          </p:cNvSpPr>
          <p:nvPr>
            <p:ph type="dt" sz="half" idx="10"/>
          </p:nvPr>
        </p:nvSpPr>
        <p:spPr/>
        <p:txBody>
          <a:bodyPr/>
          <a:lstStyle/>
          <a:p>
            <a:fld id="{6F818D69-95D2-1D46-8868-66AD3251A83D}" type="datetimeFigureOut">
              <a:rPr lang="en-US" smtClean="0"/>
              <a:t>1/19/21</a:t>
            </a:fld>
            <a:endParaRPr lang="en-US"/>
          </a:p>
        </p:txBody>
      </p:sp>
      <p:sp>
        <p:nvSpPr>
          <p:cNvPr id="5" name="Footer Placeholder 4">
            <a:extLst>
              <a:ext uri="{FF2B5EF4-FFF2-40B4-BE49-F238E27FC236}">
                <a16:creationId xmlns:a16="http://schemas.microsoft.com/office/drawing/2014/main" id="{3EC5A154-B1F8-B14B-AD84-426F18BB4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000BA2-2492-CD44-AA43-97BB80B7413E}"/>
              </a:ext>
            </a:extLst>
          </p:cNvPr>
          <p:cNvSpPr>
            <a:spLocks noGrp="1"/>
          </p:cNvSpPr>
          <p:nvPr>
            <p:ph type="sldNum" sz="quarter" idx="12"/>
          </p:nvPr>
        </p:nvSpPr>
        <p:spPr/>
        <p:txBody>
          <a:bodyPr/>
          <a:lstStyle/>
          <a:p>
            <a:fld id="{59DA3145-EC5F-244E-9E35-950530DD1E09}" type="slidenum">
              <a:rPr lang="en-US" smtClean="0"/>
              <a:t>‹#›</a:t>
            </a:fld>
            <a:endParaRPr lang="en-US"/>
          </a:p>
        </p:txBody>
      </p:sp>
    </p:spTree>
    <p:extLst>
      <p:ext uri="{BB962C8B-B14F-4D97-AF65-F5344CB8AC3E}">
        <p14:creationId xmlns:p14="http://schemas.microsoft.com/office/powerpoint/2010/main" val="1528855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3000">
              <a:schemeClr val="bg1"/>
            </a:gs>
            <a:gs pos="100000">
              <a:schemeClr val="accent1">
                <a:lumMod val="75000"/>
              </a:schemeClr>
            </a:gs>
          </a:gsLst>
          <a:lin ang="16200000" scaled="0"/>
          <a:tileRect/>
        </a:gradFill>
        <a:effectLst/>
      </p:bgPr>
    </p:bg>
    <p:spTree>
      <p:nvGrpSpPr>
        <p:cNvPr id="1" name=""/>
        <p:cNvGrpSpPr/>
        <p:nvPr/>
      </p:nvGrpSpPr>
      <p:grpSpPr>
        <a:xfrm>
          <a:off x="0" y="0"/>
          <a:ext cx="0" cy="0"/>
          <a:chOff x="0" y="0"/>
          <a:chExt cx="0" cy="0"/>
        </a:xfrm>
      </p:grpSpPr>
      <p:pic>
        <p:nvPicPr>
          <p:cNvPr id="8" name="Picture 7" descr="A picture containing dark, sitting, lit, light&#10;&#10;Description automatically generated">
            <a:extLst>
              <a:ext uri="{FF2B5EF4-FFF2-40B4-BE49-F238E27FC236}">
                <a16:creationId xmlns:a16="http://schemas.microsoft.com/office/drawing/2014/main" id="{175EEEDE-FA7A-2348-A729-ADCD2C93441C}"/>
              </a:ext>
            </a:extLst>
          </p:cNvPr>
          <p:cNvPicPr>
            <a:picLocks noChangeAspect="1"/>
          </p:cNvPicPr>
          <p:nvPr userDrawn="1"/>
        </p:nvPicPr>
        <p:blipFill rotWithShape="1">
          <a:blip r:embed="rId13">
            <a:duotone>
              <a:schemeClr val="accent1">
                <a:shade val="45000"/>
                <a:satMod val="135000"/>
              </a:schemeClr>
              <a:prstClr val="white"/>
            </a:duotone>
            <a:alphaModFix amt="62000"/>
            <a:extLst>
              <a:ext uri="{BEBA8EAE-BF5A-486C-A8C5-ECC9F3942E4B}">
                <a14:imgProps xmlns:a14="http://schemas.microsoft.com/office/drawing/2010/main">
                  <a14:imgLayer r:embed="rId14">
                    <a14:imgEffect>
                      <a14:saturation sat="200000"/>
                    </a14:imgEffect>
                  </a14:imgLayer>
                </a14:imgProps>
              </a:ext>
            </a:extLst>
          </a:blip>
          <a:srcRect t="-1428" b="24079"/>
          <a:stretch/>
        </p:blipFill>
        <p:spPr>
          <a:xfrm>
            <a:off x="0" y="3063066"/>
            <a:ext cx="12192000" cy="3794934"/>
          </a:xfrm>
          <a:prstGeom prst="rect">
            <a:avLst/>
          </a:prstGeom>
        </p:spPr>
      </p:pic>
      <p:sp>
        <p:nvSpPr>
          <p:cNvPr id="2" name="Title Placeholder 1">
            <a:extLst>
              <a:ext uri="{FF2B5EF4-FFF2-40B4-BE49-F238E27FC236}">
                <a16:creationId xmlns:a16="http://schemas.microsoft.com/office/drawing/2014/main" id="{8B7E7BCE-E958-BD4F-9123-4782AD22EC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98F859F-A49B-B345-B2DE-086A45F1EA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449DB616-8360-3D4F-B66C-954F65317A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818D69-95D2-1D46-8868-66AD3251A83D}" type="datetimeFigureOut">
              <a:rPr lang="en-US" smtClean="0"/>
              <a:t>1/19/21</a:t>
            </a:fld>
            <a:endParaRPr lang="en-US"/>
          </a:p>
        </p:txBody>
      </p:sp>
      <p:sp>
        <p:nvSpPr>
          <p:cNvPr id="5" name="Footer Placeholder 4">
            <a:extLst>
              <a:ext uri="{FF2B5EF4-FFF2-40B4-BE49-F238E27FC236}">
                <a16:creationId xmlns:a16="http://schemas.microsoft.com/office/drawing/2014/main" id="{212E4359-58FD-3C47-BB19-0B7E834BF4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1">
                <a:solidFill>
                  <a:schemeClr val="tx1">
                    <a:tint val="75000"/>
                  </a:schemeClr>
                </a:solidFill>
                <a:latin typeface="Minion Pro" panose="02040503050306020203" pitchFamily="18" charset="0"/>
              </a:defRPr>
            </a:lvl1pPr>
          </a:lstStyle>
          <a:p>
            <a:endParaRPr lang="en-US" i="1" dirty="0">
              <a:latin typeface="Minion Pro" panose="02040503050306020203" pitchFamily="18" charset="0"/>
            </a:endParaRPr>
          </a:p>
        </p:txBody>
      </p:sp>
      <p:sp>
        <p:nvSpPr>
          <p:cNvPr id="6" name="Slide Number Placeholder 5">
            <a:extLst>
              <a:ext uri="{FF2B5EF4-FFF2-40B4-BE49-F238E27FC236}">
                <a16:creationId xmlns:a16="http://schemas.microsoft.com/office/drawing/2014/main" id="{C7029C10-7712-9941-9C9A-D9001F9E06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DA3145-EC5F-244E-9E35-950530DD1E09}" type="slidenum">
              <a:rPr lang="en-US" smtClean="0"/>
              <a:t>‹#›</a:t>
            </a:fld>
            <a:endParaRPr lang="en-US"/>
          </a:p>
        </p:txBody>
      </p:sp>
      <p:pic>
        <p:nvPicPr>
          <p:cNvPr id="10" name="Picture 9" descr="A close up of a logo&#10;&#10;Description automatically generated">
            <a:extLst>
              <a:ext uri="{FF2B5EF4-FFF2-40B4-BE49-F238E27FC236}">
                <a16:creationId xmlns:a16="http://schemas.microsoft.com/office/drawing/2014/main" id="{6F2D4E1B-16D9-B944-A53E-5F0FC3880F56}"/>
              </a:ext>
            </a:extLst>
          </p:cNvPr>
          <p:cNvPicPr>
            <a:picLocks noChangeAspect="1"/>
          </p:cNvPicPr>
          <p:nvPr userDrawn="1"/>
        </p:nvPicPr>
        <p:blipFill>
          <a:blip r:embed="rId15"/>
          <a:stretch>
            <a:fillRect/>
          </a:stretch>
        </p:blipFill>
        <p:spPr>
          <a:xfrm>
            <a:off x="11213828" y="5848045"/>
            <a:ext cx="737145" cy="837224"/>
          </a:xfrm>
          <a:prstGeom prst="rect">
            <a:avLst/>
          </a:prstGeom>
        </p:spPr>
      </p:pic>
    </p:spTree>
    <p:extLst>
      <p:ext uri="{BB962C8B-B14F-4D97-AF65-F5344CB8AC3E}">
        <p14:creationId xmlns:p14="http://schemas.microsoft.com/office/powerpoint/2010/main" val="1025897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P22 Franklin Caslon" panose="0200050500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22 Franklin Caslon" panose="0200050500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nion Pro" panose="020405030503060202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nion Pro" panose="020405030503060202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nion Pro" panose="020405030503060202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nion Pro" panose="020405030503060202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F9905-F2E0-194D-962E-CE90C21EBE33}"/>
              </a:ext>
            </a:extLst>
          </p:cNvPr>
          <p:cNvSpPr>
            <a:spLocks noGrp="1"/>
          </p:cNvSpPr>
          <p:nvPr>
            <p:ph type="ctrTitle"/>
          </p:nvPr>
        </p:nvSpPr>
        <p:spPr/>
        <p:txBody>
          <a:bodyPr/>
          <a:lstStyle/>
          <a:p>
            <a:r>
              <a:rPr lang="en-US" dirty="0"/>
              <a:t>Chapter 2</a:t>
            </a:r>
          </a:p>
        </p:txBody>
      </p:sp>
      <p:sp>
        <p:nvSpPr>
          <p:cNvPr id="3" name="Subtitle 2">
            <a:extLst>
              <a:ext uri="{FF2B5EF4-FFF2-40B4-BE49-F238E27FC236}">
                <a16:creationId xmlns:a16="http://schemas.microsoft.com/office/drawing/2014/main" id="{DA941845-0E1E-894F-83C4-D771C4BE9A9F}"/>
              </a:ext>
            </a:extLst>
          </p:cNvPr>
          <p:cNvSpPr>
            <a:spLocks noGrp="1"/>
          </p:cNvSpPr>
          <p:nvPr>
            <p:ph type="subTitle" idx="1"/>
          </p:nvPr>
        </p:nvSpPr>
        <p:spPr/>
        <p:txBody>
          <a:bodyPr>
            <a:normAutofit lnSpcReduction="10000"/>
          </a:bodyPr>
          <a:lstStyle/>
          <a:p>
            <a:r>
              <a:rPr lang="en-US" dirty="0"/>
              <a:t>The Silver Spoon</a:t>
            </a:r>
          </a:p>
        </p:txBody>
      </p:sp>
    </p:spTree>
    <p:extLst>
      <p:ext uri="{BB962C8B-B14F-4D97-AF65-F5344CB8AC3E}">
        <p14:creationId xmlns:p14="http://schemas.microsoft.com/office/powerpoint/2010/main" val="1508831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C00FE-A32B-6E40-B9BA-553F21589CC8}"/>
              </a:ext>
            </a:extLst>
          </p:cNvPr>
          <p:cNvSpPr>
            <a:spLocks noGrp="1"/>
          </p:cNvSpPr>
          <p:nvPr>
            <p:ph type="title"/>
          </p:nvPr>
        </p:nvSpPr>
        <p:spPr/>
        <p:txBody>
          <a:bodyPr/>
          <a:lstStyle/>
          <a:p>
            <a:r>
              <a:rPr lang="en-GB" dirty="0"/>
              <a:t>Word Analysis</a:t>
            </a:r>
            <a:endParaRPr lang="en-US" dirty="0"/>
          </a:p>
        </p:txBody>
      </p:sp>
      <p:sp>
        <p:nvSpPr>
          <p:cNvPr id="3" name="Content Placeholder 2">
            <a:extLst>
              <a:ext uri="{FF2B5EF4-FFF2-40B4-BE49-F238E27FC236}">
                <a16:creationId xmlns:a16="http://schemas.microsoft.com/office/drawing/2014/main" id="{F8273B71-6371-4242-989C-17A86F18DC91}"/>
              </a:ext>
            </a:extLst>
          </p:cNvPr>
          <p:cNvSpPr>
            <a:spLocks noGrp="1"/>
          </p:cNvSpPr>
          <p:nvPr>
            <p:ph idx="1"/>
          </p:nvPr>
        </p:nvSpPr>
        <p:spPr/>
        <p:txBody>
          <a:bodyPr>
            <a:normAutofit/>
          </a:bodyPr>
          <a:lstStyle/>
          <a:p>
            <a:pPr marL="342900" indent="-342900">
              <a:buFont typeface="+mj-lt"/>
              <a:buAutoNum type="arabicPeriod"/>
            </a:pPr>
            <a:r>
              <a:rPr lang="en-GB" sz="1800" dirty="0"/>
              <a:t>Read page 19</a:t>
            </a:r>
            <a:br>
              <a:rPr lang="en-GB" sz="1800" dirty="0"/>
            </a:br>
            <a:r>
              <a:rPr lang="en-GB" sz="1800" dirty="0"/>
              <a:t>	a) Find and copy one word used to describe Gerard’s hands.</a:t>
            </a:r>
            <a:br>
              <a:rPr lang="en-GB" sz="1800" dirty="0"/>
            </a:br>
            <a:r>
              <a:rPr lang="en-GB" sz="1800" dirty="0"/>
              <a:t>	b) Can you find any other adjectives to describe Gerard’s hands in the chapter?</a:t>
            </a:r>
          </a:p>
          <a:p>
            <a:pPr marL="342900" indent="-342900">
              <a:buFont typeface="+mj-lt"/>
              <a:buAutoNum type="arabicPeriod"/>
            </a:pPr>
            <a:r>
              <a:rPr lang="en-GB" sz="1800" dirty="0"/>
              <a:t>What simile is used to describe </a:t>
            </a:r>
            <a:r>
              <a:rPr lang="en-GB" sz="1800" dirty="0" err="1"/>
              <a:t>Tosher’s</a:t>
            </a:r>
            <a:r>
              <a:rPr lang="en-GB" sz="1800" dirty="0"/>
              <a:t> hair on page 23?</a:t>
            </a:r>
          </a:p>
          <a:p>
            <a:pPr marL="342900" indent="-342900">
              <a:buFont typeface="+mj-lt"/>
              <a:buAutoNum type="arabicPeriod"/>
            </a:pPr>
            <a:r>
              <a:rPr lang="en-GB" sz="1800" dirty="0"/>
              <a:t>“</a:t>
            </a:r>
            <a:r>
              <a:rPr lang="en-GB" sz="1800" i="1" dirty="0"/>
              <a:t>The wind in the alley cut through them instantly.</a:t>
            </a:r>
            <a:r>
              <a:rPr lang="en-GB" sz="1800" dirty="0"/>
              <a:t>” What does ‘cut through them instantly’ mean? </a:t>
            </a:r>
          </a:p>
          <a:p>
            <a:pPr marL="342900" indent="-342900">
              <a:buFont typeface="+mj-lt"/>
              <a:buAutoNum type="arabicPeriod"/>
            </a:pPr>
            <a:r>
              <a:rPr lang="en-GB" sz="1800" dirty="0"/>
              <a:t>On page 17 we read, “</a:t>
            </a:r>
            <a:r>
              <a:rPr lang="en-GB" sz="1800" i="1" dirty="0"/>
              <a:t>flues … ran up the backbone of the house like a river with many tributaries”</a:t>
            </a:r>
            <a:br>
              <a:rPr lang="en-GB" sz="1800" dirty="0"/>
            </a:br>
            <a:r>
              <a:rPr lang="en-GB" sz="1800" dirty="0"/>
              <a:t>	a) What are tributaries?</a:t>
            </a:r>
            <a:br>
              <a:rPr lang="en-GB" sz="1800" dirty="0"/>
            </a:br>
            <a:r>
              <a:rPr lang="en-GB" sz="1800" dirty="0"/>
              <a:t>	b) What image does this give you?</a:t>
            </a:r>
          </a:p>
          <a:p>
            <a:pPr marL="342900" indent="-342900">
              <a:buFont typeface="+mj-lt"/>
              <a:buAutoNum type="arabicPeriod"/>
            </a:pPr>
            <a:r>
              <a:rPr lang="en-GB" sz="1800" dirty="0"/>
              <a:t>On page 21, we read that Gerard “a</a:t>
            </a:r>
            <a:r>
              <a:rPr lang="en-GB" sz="1800" i="1" dirty="0"/>
              <a:t>dopted the writhing, fawning attitude he reserved for the clients …</a:t>
            </a:r>
            <a:r>
              <a:rPr lang="en-GB" sz="1800" dirty="0"/>
              <a:t>” What do these words mean:</a:t>
            </a:r>
            <a:br>
              <a:rPr lang="en-GB" sz="1800" dirty="0"/>
            </a:br>
            <a:r>
              <a:rPr lang="en-GB" sz="1800" dirty="0"/>
              <a:t>	a) writhing</a:t>
            </a:r>
            <a:br>
              <a:rPr lang="en-GB" sz="1800" dirty="0"/>
            </a:br>
            <a:r>
              <a:rPr lang="en-GB" sz="1800" dirty="0"/>
              <a:t>	b) fawning</a:t>
            </a:r>
          </a:p>
          <a:p>
            <a:pPr marL="342900" indent="-342900">
              <a:buFont typeface="+mj-lt"/>
              <a:buAutoNum type="arabicPeriod"/>
            </a:pPr>
            <a:r>
              <a:rPr lang="en-GB" sz="1800" dirty="0"/>
              <a:t>On page 23 we read the word “</a:t>
            </a:r>
            <a:r>
              <a:rPr lang="en-GB" sz="1800" i="1" dirty="0"/>
              <a:t>obsequious</a:t>
            </a:r>
            <a:r>
              <a:rPr lang="en-GB" sz="1800" dirty="0"/>
              <a:t>”. What do you think this might mean?</a:t>
            </a:r>
          </a:p>
        </p:txBody>
      </p:sp>
    </p:spTree>
    <p:extLst>
      <p:ext uri="{BB962C8B-B14F-4D97-AF65-F5344CB8AC3E}">
        <p14:creationId xmlns:p14="http://schemas.microsoft.com/office/powerpoint/2010/main" val="1235504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5E735-5D43-FF48-A101-F13DFD61612A}"/>
              </a:ext>
            </a:extLst>
          </p:cNvPr>
          <p:cNvSpPr>
            <a:spLocks noGrp="1"/>
          </p:cNvSpPr>
          <p:nvPr>
            <p:ph type="title"/>
          </p:nvPr>
        </p:nvSpPr>
        <p:spPr/>
        <p:txBody>
          <a:bodyPr/>
          <a:lstStyle/>
          <a:p>
            <a:r>
              <a:rPr lang="en-US" dirty="0"/>
              <a:t>Inference</a:t>
            </a:r>
          </a:p>
        </p:txBody>
      </p:sp>
      <p:sp>
        <p:nvSpPr>
          <p:cNvPr id="3" name="Content Placeholder 2">
            <a:extLst>
              <a:ext uri="{FF2B5EF4-FFF2-40B4-BE49-F238E27FC236}">
                <a16:creationId xmlns:a16="http://schemas.microsoft.com/office/drawing/2014/main" id="{56F72A9E-C190-1B4B-A8F1-019723787B56}"/>
              </a:ext>
            </a:extLst>
          </p:cNvPr>
          <p:cNvSpPr>
            <a:spLocks noGrp="1"/>
          </p:cNvSpPr>
          <p:nvPr>
            <p:ph idx="1"/>
          </p:nvPr>
        </p:nvSpPr>
        <p:spPr>
          <a:xfrm>
            <a:off x="838200" y="1825625"/>
            <a:ext cx="9958754" cy="4351338"/>
          </a:xfrm>
        </p:spPr>
        <p:txBody>
          <a:bodyPr>
            <a:normAutofit lnSpcReduction="10000"/>
          </a:bodyPr>
          <a:lstStyle/>
          <a:p>
            <a:pPr marL="520700" indent="-520700">
              <a:buFont typeface="+mj-lt"/>
              <a:buAutoNum type="arabicPeriod"/>
            </a:pPr>
            <a:r>
              <a:rPr lang="en-GB" sz="2400" dirty="0"/>
              <a:t>On page 19 Billy does something surprising.</a:t>
            </a:r>
            <a:br>
              <a:rPr lang="en-GB" sz="2400" dirty="0"/>
            </a:br>
            <a:r>
              <a:rPr lang="en-GB" sz="2400" dirty="0"/>
              <a:t>	a) What does this tell you about Billy’s character?</a:t>
            </a:r>
            <a:br>
              <a:rPr lang="en-GB" sz="2400" dirty="0"/>
            </a:br>
            <a:r>
              <a:rPr lang="en-GB" sz="2400" dirty="0"/>
              <a:t>	b) How do the little ’</a:t>
            </a:r>
            <a:r>
              <a:rPr lang="en-GB" sz="2400" dirty="0" err="1"/>
              <a:t>uns</a:t>
            </a:r>
            <a:r>
              <a:rPr lang="en-GB" sz="2400" dirty="0"/>
              <a:t> respond, and what does this tell you about their character?</a:t>
            </a:r>
          </a:p>
          <a:p>
            <a:pPr marL="514350" indent="-514350">
              <a:buFont typeface="+mj-lt"/>
              <a:buAutoNum type="arabicPeriod"/>
            </a:pPr>
            <a:r>
              <a:rPr lang="en-GB" sz="2400" dirty="0"/>
              <a:t>On page 20 it says, “</a:t>
            </a:r>
            <a:r>
              <a:rPr lang="en-GB" sz="2400" i="1" dirty="0"/>
              <a:t>to his way of thinking every speck was coin stolen from his purse.</a:t>
            </a:r>
            <a:r>
              <a:rPr lang="en-GB" sz="2400" dirty="0"/>
              <a:t>” What are these words telling us about Gerard?</a:t>
            </a:r>
          </a:p>
          <a:p>
            <a:pPr marL="514350" indent="-514350">
              <a:buFont typeface="+mj-lt"/>
              <a:buAutoNum type="arabicPeriod"/>
            </a:pPr>
            <a:r>
              <a:rPr lang="en-GB" sz="2400" dirty="0"/>
              <a:t>What is the difference in the relationship between Billy and the little ‘</a:t>
            </a:r>
            <a:r>
              <a:rPr lang="en-GB" sz="2400" dirty="0" err="1"/>
              <a:t>uns</a:t>
            </a:r>
            <a:r>
              <a:rPr lang="en-GB" sz="2400" dirty="0"/>
              <a:t>, and Billy and </a:t>
            </a:r>
            <a:r>
              <a:rPr lang="en-GB" sz="2400" dirty="0" err="1"/>
              <a:t>Tosher</a:t>
            </a:r>
            <a:r>
              <a:rPr lang="en-GB" sz="2400" dirty="0"/>
              <a:t>? How can you tell there is a difference?</a:t>
            </a:r>
          </a:p>
          <a:p>
            <a:pPr marL="514350" indent="-514350">
              <a:buFont typeface="+mj-lt"/>
              <a:buAutoNum type="arabicPeriod"/>
            </a:pPr>
            <a:r>
              <a:rPr lang="en-GB" sz="2400" dirty="0"/>
              <a:t>Why do you think Gerard’s clients say nothing about his treatment of the boys?</a:t>
            </a:r>
          </a:p>
          <a:p>
            <a:pPr marL="514350" indent="-514350">
              <a:buFont typeface="+mj-lt"/>
              <a:buAutoNum type="arabicPeriod"/>
            </a:pPr>
            <a:r>
              <a:rPr lang="en-GB" sz="2400" dirty="0"/>
              <a:t>Where do you think the silver spoon could have come from? What does its appearance mean for Billy and </a:t>
            </a:r>
            <a:r>
              <a:rPr lang="en-GB" sz="2400" dirty="0" err="1"/>
              <a:t>Tosher</a:t>
            </a:r>
            <a:r>
              <a:rPr lang="en-GB" sz="2400" dirty="0"/>
              <a:t>?</a:t>
            </a:r>
          </a:p>
        </p:txBody>
      </p:sp>
    </p:spTree>
    <p:extLst>
      <p:ext uri="{BB962C8B-B14F-4D97-AF65-F5344CB8AC3E}">
        <p14:creationId xmlns:p14="http://schemas.microsoft.com/office/powerpoint/2010/main" val="733301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8871C-BE54-134C-BDC7-BD6ABD3B8FEC}"/>
              </a:ext>
            </a:extLst>
          </p:cNvPr>
          <p:cNvSpPr>
            <a:spLocks noGrp="1"/>
          </p:cNvSpPr>
          <p:nvPr>
            <p:ph type="title"/>
          </p:nvPr>
        </p:nvSpPr>
        <p:spPr/>
        <p:txBody>
          <a:bodyPr/>
          <a:lstStyle/>
          <a:p>
            <a:r>
              <a:rPr lang="en-US" dirty="0"/>
              <a:t>Activity 1: Money</a:t>
            </a:r>
          </a:p>
        </p:txBody>
      </p:sp>
      <p:sp>
        <p:nvSpPr>
          <p:cNvPr id="3" name="Content Placeholder 2">
            <a:extLst>
              <a:ext uri="{FF2B5EF4-FFF2-40B4-BE49-F238E27FC236}">
                <a16:creationId xmlns:a16="http://schemas.microsoft.com/office/drawing/2014/main" id="{CAACD4F2-1B1F-2F41-B250-AA5E1495B7A6}"/>
              </a:ext>
            </a:extLst>
          </p:cNvPr>
          <p:cNvSpPr>
            <a:spLocks noGrp="1"/>
          </p:cNvSpPr>
          <p:nvPr>
            <p:ph idx="1"/>
          </p:nvPr>
        </p:nvSpPr>
        <p:spPr/>
        <p:txBody>
          <a:bodyPr>
            <a:normAutofit/>
          </a:bodyPr>
          <a:lstStyle/>
          <a:p>
            <a:r>
              <a:rPr lang="en-GB" sz="3200" dirty="0"/>
              <a:t>In Victorian times, money was in pounds, shillings and pence. There were:</a:t>
            </a:r>
          </a:p>
          <a:p>
            <a:pPr lvl="1"/>
            <a:r>
              <a:rPr lang="en-GB" sz="2800" dirty="0"/>
              <a:t>12 pence in 1 shilling</a:t>
            </a:r>
          </a:p>
          <a:p>
            <a:pPr lvl="1"/>
            <a:r>
              <a:rPr lang="en-GB" sz="2800" dirty="0"/>
              <a:t>20 shillings in 1 pound</a:t>
            </a:r>
          </a:p>
          <a:p>
            <a:r>
              <a:rPr lang="en-GB" sz="3200" dirty="0"/>
              <a:t>But there were many more coins - which made things very confusing! Can you fill out the table on your sheets? You’ll need to remember your fractions! Work with a partner or in groups.</a:t>
            </a:r>
          </a:p>
        </p:txBody>
      </p:sp>
    </p:spTree>
    <p:extLst>
      <p:ext uri="{BB962C8B-B14F-4D97-AF65-F5344CB8AC3E}">
        <p14:creationId xmlns:p14="http://schemas.microsoft.com/office/powerpoint/2010/main" val="1922115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ED53B-39E7-3F48-896E-FFC4B94D39FA}"/>
              </a:ext>
            </a:extLst>
          </p:cNvPr>
          <p:cNvSpPr>
            <a:spLocks noGrp="1"/>
          </p:cNvSpPr>
          <p:nvPr>
            <p:ph type="title"/>
          </p:nvPr>
        </p:nvSpPr>
        <p:spPr/>
        <p:txBody>
          <a:bodyPr/>
          <a:lstStyle/>
          <a:p>
            <a:r>
              <a:rPr lang="en-US" dirty="0"/>
              <a:t>Activity 1: Money</a:t>
            </a:r>
          </a:p>
        </p:txBody>
      </p:sp>
      <p:graphicFrame>
        <p:nvGraphicFramePr>
          <p:cNvPr id="4" name="Table 4">
            <a:extLst>
              <a:ext uri="{FF2B5EF4-FFF2-40B4-BE49-F238E27FC236}">
                <a16:creationId xmlns:a16="http://schemas.microsoft.com/office/drawing/2014/main" id="{341D26E7-A36E-6B44-AB7A-800A6FDFD6DB}"/>
              </a:ext>
            </a:extLst>
          </p:cNvPr>
          <p:cNvGraphicFramePr>
            <a:graphicFrameLocks noGrp="1"/>
          </p:cNvGraphicFramePr>
          <p:nvPr>
            <p:ph idx="1"/>
            <p:extLst>
              <p:ext uri="{D42A27DB-BD31-4B8C-83A1-F6EECF244321}">
                <p14:modId xmlns:p14="http://schemas.microsoft.com/office/powerpoint/2010/main" val="1317161377"/>
              </p:ext>
            </p:extLst>
          </p:nvPr>
        </p:nvGraphicFramePr>
        <p:xfrm>
          <a:off x="838200" y="1859492"/>
          <a:ext cx="5765800" cy="3708400"/>
        </p:xfrm>
        <a:graphic>
          <a:graphicData uri="http://schemas.openxmlformats.org/drawingml/2006/table">
            <a:tbl>
              <a:tblPr firstRow="1" bandRow="1">
                <a:tableStyleId>{2D5ABB26-0587-4C30-8999-92F81FD0307C}</a:tableStyleId>
              </a:tblPr>
              <a:tblGrid>
                <a:gridCol w="2882900">
                  <a:extLst>
                    <a:ext uri="{9D8B030D-6E8A-4147-A177-3AD203B41FA5}">
                      <a16:colId xmlns:a16="http://schemas.microsoft.com/office/drawing/2014/main" val="3133338841"/>
                    </a:ext>
                  </a:extLst>
                </a:gridCol>
                <a:gridCol w="2882900">
                  <a:extLst>
                    <a:ext uri="{9D8B030D-6E8A-4147-A177-3AD203B41FA5}">
                      <a16:colId xmlns:a16="http://schemas.microsoft.com/office/drawing/2014/main" val="69938958"/>
                    </a:ext>
                  </a:extLst>
                </a:gridCol>
              </a:tblGrid>
              <a:tr h="370840">
                <a:tc>
                  <a:txBody>
                    <a:bodyPr/>
                    <a:lstStyle/>
                    <a:p>
                      <a:r>
                        <a:rPr lang="en-US" dirty="0"/>
                        <a:t>Farthing</a:t>
                      </a:r>
                    </a:p>
                  </a:txBody>
                  <a:tcPr/>
                </a:tc>
                <a:tc>
                  <a:txBody>
                    <a:bodyPr/>
                    <a:lstStyle/>
                    <a:p>
                      <a:r>
                        <a:rPr lang="en-US" dirty="0"/>
                        <a:t>¼ pence</a:t>
                      </a:r>
                    </a:p>
                  </a:txBody>
                  <a:tcPr/>
                </a:tc>
                <a:extLst>
                  <a:ext uri="{0D108BD9-81ED-4DB2-BD59-A6C34878D82A}">
                    <a16:rowId xmlns:a16="http://schemas.microsoft.com/office/drawing/2014/main" val="123631934"/>
                  </a:ext>
                </a:extLst>
              </a:tr>
              <a:tr h="370840">
                <a:tc>
                  <a:txBody>
                    <a:bodyPr/>
                    <a:lstStyle/>
                    <a:p>
                      <a:r>
                        <a:rPr lang="en-US" dirty="0"/>
                        <a:t>Half Penny (</a:t>
                      </a:r>
                      <a:r>
                        <a:rPr lang="en-US" dirty="0" err="1"/>
                        <a:t>ha’penny</a:t>
                      </a:r>
                      <a:r>
                        <a:rPr lang="en-US" dirty="0"/>
                        <a:t>)</a:t>
                      </a:r>
                    </a:p>
                  </a:txBody>
                  <a:tcPr/>
                </a:tc>
                <a:tc>
                  <a:txBody>
                    <a:bodyPr/>
                    <a:lstStyle/>
                    <a:p>
                      <a:r>
                        <a:rPr lang="en-US" dirty="0"/>
                        <a:t>½ pence</a:t>
                      </a:r>
                    </a:p>
                  </a:txBody>
                  <a:tcPr/>
                </a:tc>
                <a:extLst>
                  <a:ext uri="{0D108BD9-81ED-4DB2-BD59-A6C34878D82A}">
                    <a16:rowId xmlns:a16="http://schemas.microsoft.com/office/drawing/2014/main" val="669303250"/>
                  </a:ext>
                </a:extLst>
              </a:tr>
              <a:tr h="370840">
                <a:tc>
                  <a:txBody>
                    <a:bodyPr/>
                    <a:lstStyle/>
                    <a:p>
                      <a:r>
                        <a:rPr lang="en-US" dirty="0"/>
                        <a:t>Penny</a:t>
                      </a:r>
                    </a:p>
                  </a:txBody>
                  <a:tcPr/>
                </a:tc>
                <a:tc>
                  <a:txBody>
                    <a:bodyPr/>
                    <a:lstStyle/>
                    <a:p>
                      <a:r>
                        <a:rPr lang="en-US" dirty="0"/>
                        <a:t>1 pence</a:t>
                      </a:r>
                    </a:p>
                  </a:txBody>
                  <a:tcPr/>
                </a:tc>
                <a:extLst>
                  <a:ext uri="{0D108BD9-81ED-4DB2-BD59-A6C34878D82A}">
                    <a16:rowId xmlns:a16="http://schemas.microsoft.com/office/drawing/2014/main" val="2013793667"/>
                  </a:ext>
                </a:extLst>
              </a:tr>
              <a:tr h="370840">
                <a:tc>
                  <a:txBody>
                    <a:bodyPr/>
                    <a:lstStyle/>
                    <a:p>
                      <a:r>
                        <a:rPr lang="en-US" dirty="0" err="1"/>
                        <a:t>Threepence</a:t>
                      </a:r>
                      <a:r>
                        <a:rPr lang="en-US" dirty="0"/>
                        <a:t> (thrupenny bit)</a:t>
                      </a:r>
                    </a:p>
                  </a:txBody>
                  <a:tcPr/>
                </a:tc>
                <a:tc>
                  <a:txBody>
                    <a:bodyPr/>
                    <a:lstStyle/>
                    <a:p>
                      <a:r>
                        <a:rPr lang="en-US" dirty="0"/>
                        <a:t>3 pence</a:t>
                      </a:r>
                    </a:p>
                  </a:txBody>
                  <a:tcPr/>
                </a:tc>
                <a:extLst>
                  <a:ext uri="{0D108BD9-81ED-4DB2-BD59-A6C34878D82A}">
                    <a16:rowId xmlns:a16="http://schemas.microsoft.com/office/drawing/2014/main" val="398754358"/>
                  </a:ext>
                </a:extLst>
              </a:tr>
              <a:tr h="370840">
                <a:tc>
                  <a:txBody>
                    <a:bodyPr/>
                    <a:lstStyle/>
                    <a:p>
                      <a:r>
                        <a:rPr lang="en-US" dirty="0"/>
                        <a:t>Sixpence</a:t>
                      </a:r>
                    </a:p>
                  </a:txBody>
                  <a:tcPr/>
                </a:tc>
                <a:tc>
                  <a:txBody>
                    <a:bodyPr/>
                    <a:lstStyle/>
                    <a:p>
                      <a:r>
                        <a:rPr lang="en-US" dirty="0"/>
                        <a:t>6 pence</a:t>
                      </a:r>
                    </a:p>
                  </a:txBody>
                  <a:tcPr/>
                </a:tc>
                <a:extLst>
                  <a:ext uri="{0D108BD9-81ED-4DB2-BD59-A6C34878D82A}">
                    <a16:rowId xmlns:a16="http://schemas.microsoft.com/office/drawing/2014/main" val="1769496508"/>
                  </a:ext>
                </a:extLst>
              </a:tr>
              <a:tr h="370840">
                <a:tc>
                  <a:txBody>
                    <a:bodyPr/>
                    <a:lstStyle/>
                    <a:p>
                      <a:r>
                        <a:rPr lang="en-US" dirty="0"/>
                        <a:t>Shilling</a:t>
                      </a:r>
                    </a:p>
                  </a:txBody>
                  <a:tcPr/>
                </a:tc>
                <a:tc>
                  <a:txBody>
                    <a:bodyPr/>
                    <a:lstStyle/>
                    <a:p>
                      <a:r>
                        <a:rPr lang="en-US" dirty="0"/>
                        <a:t>12 pence</a:t>
                      </a:r>
                    </a:p>
                  </a:txBody>
                  <a:tcPr/>
                </a:tc>
                <a:extLst>
                  <a:ext uri="{0D108BD9-81ED-4DB2-BD59-A6C34878D82A}">
                    <a16:rowId xmlns:a16="http://schemas.microsoft.com/office/drawing/2014/main" val="179310999"/>
                  </a:ext>
                </a:extLst>
              </a:tr>
              <a:tr h="370840">
                <a:tc>
                  <a:txBody>
                    <a:bodyPr/>
                    <a:lstStyle/>
                    <a:p>
                      <a:r>
                        <a:rPr lang="en-US" dirty="0"/>
                        <a:t>Florin</a:t>
                      </a:r>
                    </a:p>
                  </a:txBody>
                  <a:tcPr/>
                </a:tc>
                <a:tc>
                  <a:txBody>
                    <a:bodyPr/>
                    <a:lstStyle/>
                    <a:p>
                      <a:r>
                        <a:rPr lang="en-US" dirty="0"/>
                        <a:t>2 shillings</a:t>
                      </a:r>
                    </a:p>
                  </a:txBody>
                  <a:tcPr/>
                </a:tc>
                <a:extLst>
                  <a:ext uri="{0D108BD9-81ED-4DB2-BD59-A6C34878D82A}">
                    <a16:rowId xmlns:a16="http://schemas.microsoft.com/office/drawing/2014/main" val="833461687"/>
                  </a:ext>
                </a:extLst>
              </a:tr>
              <a:tr h="370840">
                <a:tc>
                  <a:txBody>
                    <a:bodyPr/>
                    <a:lstStyle/>
                    <a:p>
                      <a:r>
                        <a:rPr lang="en-US" dirty="0"/>
                        <a:t>Half Crown</a:t>
                      </a:r>
                    </a:p>
                  </a:txBody>
                  <a:tcPr/>
                </a:tc>
                <a:tc>
                  <a:txBody>
                    <a:bodyPr/>
                    <a:lstStyle/>
                    <a:p>
                      <a:r>
                        <a:rPr lang="en-US" dirty="0"/>
                        <a:t>2 shillings and sixpence</a:t>
                      </a:r>
                    </a:p>
                  </a:txBody>
                  <a:tcPr/>
                </a:tc>
                <a:extLst>
                  <a:ext uri="{0D108BD9-81ED-4DB2-BD59-A6C34878D82A}">
                    <a16:rowId xmlns:a16="http://schemas.microsoft.com/office/drawing/2014/main" val="3594438413"/>
                  </a:ext>
                </a:extLst>
              </a:tr>
              <a:tr h="370840">
                <a:tc>
                  <a:txBody>
                    <a:bodyPr/>
                    <a:lstStyle/>
                    <a:p>
                      <a:r>
                        <a:rPr lang="en-US" dirty="0"/>
                        <a:t>Crown</a:t>
                      </a:r>
                    </a:p>
                  </a:txBody>
                  <a:tcPr/>
                </a:tc>
                <a:tc>
                  <a:txBody>
                    <a:bodyPr/>
                    <a:lstStyle/>
                    <a:p>
                      <a:r>
                        <a:rPr lang="en-US" dirty="0"/>
                        <a:t>5 shillings</a:t>
                      </a:r>
                    </a:p>
                  </a:txBody>
                  <a:tcPr/>
                </a:tc>
                <a:extLst>
                  <a:ext uri="{0D108BD9-81ED-4DB2-BD59-A6C34878D82A}">
                    <a16:rowId xmlns:a16="http://schemas.microsoft.com/office/drawing/2014/main" val="3604995102"/>
                  </a:ext>
                </a:extLst>
              </a:tr>
              <a:tr h="370840">
                <a:tc>
                  <a:txBody>
                    <a:bodyPr/>
                    <a:lstStyle/>
                    <a:p>
                      <a:r>
                        <a:rPr lang="en-US" dirty="0"/>
                        <a:t>Pound</a:t>
                      </a:r>
                    </a:p>
                  </a:txBody>
                  <a:tcPr/>
                </a:tc>
                <a:tc>
                  <a:txBody>
                    <a:bodyPr/>
                    <a:lstStyle/>
                    <a:p>
                      <a:r>
                        <a:rPr lang="en-US" dirty="0"/>
                        <a:t>20 shillings</a:t>
                      </a:r>
                    </a:p>
                  </a:txBody>
                  <a:tcPr/>
                </a:tc>
                <a:extLst>
                  <a:ext uri="{0D108BD9-81ED-4DB2-BD59-A6C34878D82A}">
                    <a16:rowId xmlns:a16="http://schemas.microsoft.com/office/drawing/2014/main" val="2544036989"/>
                  </a:ext>
                </a:extLst>
              </a:tr>
            </a:tbl>
          </a:graphicData>
        </a:graphic>
      </p:graphicFrame>
      <p:pic>
        <p:nvPicPr>
          <p:cNvPr id="6" name="Picture 5">
            <a:extLst>
              <a:ext uri="{FF2B5EF4-FFF2-40B4-BE49-F238E27FC236}">
                <a16:creationId xmlns:a16="http://schemas.microsoft.com/office/drawing/2014/main" id="{51B479A2-620B-4443-A76F-C1EEDE442B2A}"/>
              </a:ext>
            </a:extLst>
          </p:cNvPr>
          <p:cNvPicPr>
            <a:picLocks noChangeAspect="1"/>
          </p:cNvPicPr>
          <p:nvPr/>
        </p:nvPicPr>
        <p:blipFill>
          <a:blip r:embed="rId2"/>
          <a:stretch>
            <a:fillRect/>
          </a:stretch>
        </p:blipFill>
        <p:spPr>
          <a:xfrm>
            <a:off x="7198287" y="1139634"/>
            <a:ext cx="1112530" cy="1101975"/>
          </a:xfrm>
          <a:prstGeom prst="rect">
            <a:avLst/>
          </a:prstGeom>
          <a:effectLst>
            <a:outerShdw blurRad="152400" dist="114300" dir="8100000" algn="tr" rotWithShape="0">
              <a:prstClr val="black">
                <a:alpha val="51000"/>
              </a:prstClr>
            </a:outerShdw>
          </a:effectLst>
        </p:spPr>
      </p:pic>
      <p:pic>
        <p:nvPicPr>
          <p:cNvPr id="8" name="Picture 7">
            <a:extLst>
              <a:ext uri="{FF2B5EF4-FFF2-40B4-BE49-F238E27FC236}">
                <a16:creationId xmlns:a16="http://schemas.microsoft.com/office/drawing/2014/main" id="{0681D65E-1551-1146-B58A-E08232FB9F68}"/>
              </a:ext>
            </a:extLst>
          </p:cNvPr>
          <p:cNvPicPr>
            <a:picLocks noChangeAspect="1"/>
          </p:cNvPicPr>
          <p:nvPr/>
        </p:nvPicPr>
        <p:blipFill>
          <a:blip r:embed="rId3"/>
          <a:stretch>
            <a:fillRect/>
          </a:stretch>
        </p:blipFill>
        <p:spPr>
          <a:xfrm>
            <a:off x="5750969" y="2293770"/>
            <a:ext cx="2058203" cy="2024775"/>
          </a:xfrm>
          <a:prstGeom prst="rect">
            <a:avLst/>
          </a:prstGeom>
          <a:effectLst>
            <a:outerShdw blurRad="152400" dist="114300" dir="8100000" algn="tr" rotWithShape="0">
              <a:prstClr val="black">
                <a:alpha val="51000"/>
              </a:prstClr>
            </a:outerShdw>
          </a:effectLst>
        </p:spPr>
      </p:pic>
      <p:pic>
        <p:nvPicPr>
          <p:cNvPr id="10" name="Picture 9">
            <a:extLst>
              <a:ext uri="{FF2B5EF4-FFF2-40B4-BE49-F238E27FC236}">
                <a16:creationId xmlns:a16="http://schemas.microsoft.com/office/drawing/2014/main" id="{17C43BC4-02C6-F448-B46A-FBAC363C5593}"/>
              </a:ext>
            </a:extLst>
          </p:cNvPr>
          <p:cNvPicPr>
            <a:picLocks noChangeAspect="1"/>
          </p:cNvPicPr>
          <p:nvPr/>
        </p:nvPicPr>
        <p:blipFill>
          <a:blip r:embed="rId4"/>
          <a:stretch>
            <a:fillRect/>
          </a:stretch>
        </p:blipFill>
        <p:spPr>
          <a:xfrm>
            <a:off x="8583299" y="505353"/>
            <a:ext cx="1204913" cy="1204913"/>
          </a:xfrm>
          <a:prstGeom prst="rect">
            <a:avLst/>
          </a:prstGeom>
          <a:effectLst>
            <a:outerShdw blurRad="152400" dist="114300" dir="8100000" algn="tr" rotWithShape="0">
              <a:prstClr val="black">
                <a:alpha val="51000"/>
              </a:prstClr>
            </a:outerShdw>
          </a:effectLst>
        </p:spPr>
      </p:pic>
      <p:pic>
        <p:nvPicPr>
          <p:cNvPr id="12" name="Picture 11">
            <a:extLst>
              <a:ext uri="{FF2B5EF4-FFF2-40B4-BE49-F238E27FC236}">
                <a16:creationId xmlns:a16="http://schemas.microsoft.com/office/drawing/2014/main" id="{6CD9B2C9-FA0E-884A-A767-046EAAD587A0}"/>
              </a:ext>
            </a:extLst>
          </p:cNvPr>
          <p:cNvPicPr>
            <a:picLocks noChangeAspect="1"/>
          </p:cNvPicPr>
          <p:nvPr/>
        </p:nvPicPr>
        <p:blipFill>
          <a:blip r:embed="rId5"/>
          <a:stretch>
            <a:fillRect/>
          </a:stretch>
        </p:blipFill>
        <p:spPr>
          <a:xfrm>
            <a:off x="6861877" y="4038564"/>
            <a:ext cx="2633461" cy="2624564"/>
          </a:xfrm>
          <a:prstGeom prst="rect">
            <a:avLst/>
          </a:prstGeom>
          <a:effectLst>
            <a:outerShdw blurRad="152400" dist="114300" dir="8100000" algn="tr" rotWithShape="0">
              <a:prstClr val="black">
                <a:alpha val="51000"/>
              </a:prstClr>
            </a:outerShdw>
          </a:effectLst>
        </p:spPr>
      </p:pic>
      <p:pic>
        <p:nvPicPr>
          <p:cNvPr id="14" name="Picture 13">
            <a:extLst>
              <a:ext uri="{FF2B5EF4-FFF2-40B4-BE49-F238E27FC236}">
                <a16:creationId xmlns:a16="http://schemas.microsoft.com/office/drawing/2014/main" id="{789BAADA-5A38-0B4D-AB50-D48BBA54D0E3}"/>
              </a:ext>
            </a:extLst>
          </p:cNvPr>
          <p:cNvPicPr>
            <a:picLocks noChangeAspect="1"/>
          </p:cNvPicPr>
          <p:nvPr/>
        </p:nvPicPr>
        <p:blipFill>
          <a:blip r:embed="rId6"/>
          <a:stretch>
            <a:fillRect/>
          </a:stretch>
        </p:blipFill>
        <p:spPr>
          <a:xfrm>
            <a:off x="8178608" y="2021417"/>
            <a:ext cx="2219517" cy="2212019"/>
          </a:xfrm>
          <a:prstGeom prst="rect">
            <a:avLst/>
          </a:prstGeom>
          <a:effectLst>
            <a:outerShdw blurRad="152400" dist="114300" dir="8100000" algn="tr" rotWithShape="0">
              <a:prstClr val="black">
                <a:alpha val="51000"/>
              </a:prstClr>
            </a:outerShdw>
          </a:effectLst>
        </p:spPr>
      </p:pic>
      <p:pic>
        <p:nvPicPr>
          <p:cNvPr id="16" name="Picture 15">
            <a:extLst>
              <a:ext uri="{FF2B5EF4-FFF2-40B4-BE49-F238E27FC236}">
                <a16:creationId xmlns:a16="http://schemas.microsoft.com/office/drawing/2014/main" id="{D430E41F-B74C-ED4E-B157-CA1D17868AFA}"/>
              </a:ext>
            </a:extLst>
          </p:cNvPr>
          <p:cNvPicPr>
            <a:picLocks noChangeAspect="1"/>
          </p:cNvPicPr>
          <p:nvPr/>
        </p:nvPicPr>
        <p:blipFill>
          <a:blip r:embed="rId7"/>
          <a:stretch>
            <a:fillRect/>
          </a:stretch>
        </p:blipFill>
        <p:spPr>
          <a:xfrm>
            <a:off x="9882359" y="3580482"/>
            <a:ext cx="2128270" cy="2112880"/>
          </a:xfrm>
          <a:prstGeom prst="rect">
            <a:avLst/>
          </a:prstGeom>
          <a:effectLst>
            <a:outerShdw blurRad="152400" dist="114300" dir="8100000" algn="tr" rotWithShape="0">
              <a:prstClr val="black">
                <a:alpha val="51000"/>
              </a:prstClr>
            </a:outerShdw>
          </a:effectLst>
        </p:spPr>
      </p:pic>
      <p:pic>
        <p:nvPicPr>
          <p:cNvPr id="18" name="Picture 17">
            <a:extLst>
              <a:ext uri="{FF2B5EF4-FFF2-40B4-BE49-F238E27FC236}">
                <a16:creationId xmlns:a16="http://schemas.microsoft.com/office/drawing/2014/main" id="{901539A5-A6C2-454E-A6E4-85241E3ADC83}"/>
              </a:ext>
            </a:extLst>
          </p:cNvPr>
          <p:cNvPicPr>
            <a:picLocks noChangeAspect="1"/>
          </p:cNvPicPr>
          <p:nvPr/>
        </p:nvPicPr>
        <p:blipFill>
          <a:blip r:embed="rId8"/>
          <a:stretch>
            <a:fillRect/>
          </a:stretch>
        </p:blipFill>
        <p:spPr>
          <a:xfrm>
            <a:off x="9882359" y="575357"/>
            <a:ext cx="1911217" cy="1884190"/>
          </a:xfrm>
          <a:prstGeom prst="rect">
            <a:avLst/>
          </a:prstGeom>
          <a:effectLst>
            <a:outerShdw blurRad="152400" dist="114300" dir="8100000" algn="tr" rotWithShape="0">
              <a:prstClr val="black">
                <a:alpha val="51000"/>
              </a:prstClr>
            </a:outerShdw>
          </a:effectLst>
        </p:spPr>
      </p:pic>
    </p:spTree>
    <p:extLst>
      <p:ext uri="{BB962C8B-B14F-4D97-AF65-F5344CB8AC3E}">
        <p14:creationId xmlns:p14="http://schemas.microsoft.com/office/powerpoint/2010/main" val="584467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6A6BE-01DD-1447-BCB0-B46563BB6A1F}"/>
              </a:ext>
            </a:extLst>
          </p:cNvPr>
          <p:cNvSpPr>
            <a:spLocks noGrp="1"/>
          </p:cNvSpPr>
          <p:nvPr>
            <p:ph type="title"/>
          </p:nvPr>
        </p:nvSpPr>
        <p:spPr/>
        <p:txBody>
          <a:bodyPr/>
          <a:lstStyle/>
          <a:p>
            <a:r>
              <a:rPr lang="en-US" dirty="0"/>
              <a:t>Activity 1 Resources</a:t>
            </a:r>
          </a:p>
        </p:txBody>
      </p:sp>
      <p:graphicFrame>
        <p:nvGraphicFramePr>
          <p:cNvPr id="3" name="Table 4">
            <a:extLst>
              <a:ext uri="{FF2B5EF4-FFF2-40B4-BE49-F238E27FC236}">
                <a16:creationId xmlns:a16="http://schemas.microsoft.com/office/drawing/2014/main" id="{40317FBB-4456-3746-A993-AB833CAB8174}"/>
              </a:ext>
            </a:extLst>
          </p:cNvPr>
          <p:cNvGraphicFramePr>
            <a:graphicFrameLocks noGrp="1"/>
          </p:cNvGraphicFramePr>
          <p:nvPr>
            <p:extLst>
              <p:ext uri="{D42A27DB-BD31-4B8C-83A1-F6EECF244321}">
                <p14:modId xmlns:p14="http://schemas.microsoft.com/office/powerpoint/2010/main" val="3642409447"/>
              </p:ext>
            </p:extLst>
          </p:nvPr>
        </p:nvGraphicFramePr>
        <p:xfrm>
          <a:off x="838200" y="1546980"/>
          <a:ext cx="10515600" cy="4079240"/>
        </p:xfrm>
        <a:graphic>
          <a:graphicData uri="http://schemas.openxmlformats.org/drawingml/2006/table">
            <a:tbl>
              <a:tblPr firstRow="1" bandRow="1">
                <a:tableStyleId>{5C22544A-7EE6-4342-B048-85BDC9FD1C3A}</a:tableStyleId>
              </a:tblPr>
              <a:tblGrid>
                <a:gridCol w="3768270">
                  <a:extLst>
                    <a:ext uri="{9D8B030D-6E8A-4147-A177-3AD203B41FA5}">
                      <a16:colId xmlns:a16="http://schemas.microsoft.com/office/drawing/2014/main" val="3823300976"/>
                    </a:ext>
                  </a:extLst>
                </a:gridCol>
                <a:gridCol w="3242130">
                  <a:extLst>
                    <a:ext uri="{9D8B030D-6E8A-4147-A177-3AD203B41FA5}">
                      <a16:colId xmlns:a16="http://schemas.microsoft.com/office/drawing/2014/main" val="628429240"/>
                    </a:ext>
                  </a:extLst>
                </a:gridCol>
                <a:gridCol w="3505200">
                  <a:extLst>
                    <a:ext uri="{9D8B030D-6E8A-4147-A177-3AD203B41FA5}">
                      <a16:colId xmlns:a16="http://schemas.microsoft.com/office/drawing/2014/main" val="973756946"/>
                    </a:ext>
                  </a:extLst>
                </a:gridCol>
              </a:tblGrid>
              <a:tr h="370840">
                <a:tc>
                  <a:txBody>
                    <a:bodyPr/>
                    <a:lstStyle/>
                    <a:p>
                      <a:r>
                        <a:rPr lang="en-US" dirty="0"/>
                        <a:t>Coin Name</a:t>
                      </a:r>
                    </a:p>
                  </a:txBody>
                  <a:tcPr/>
                </a:tc>
                <a:tc>
                  <a:txBody>
                    <a:bodyPr/>
                    <a:lstStyle/>
                    <a:p>
                      <a:pPr algn="ctr"/>
                      <a:r>
                        <a:rPr lang="en-US" dirty="0"/>
                        <a:t>Pence</a:t>
                      </a:r>
                    </a:p>
                  </a:txBody>
                  <a:tcPr/>
                </a:tc>
                <a:tc>
                  <a:txBody>
                    <a:bodyPr/>
                    <a:lstStyle/>
                    <a:p>
                      <a:pPr algn="ctr"/>
                      <a:r>
                        <a:rPr lang="en-US" dirty="0"/>
                        <a:t>Shillings</a:t>
                      </a:r>
                    </a:p>
                  </a:txBody>
                  <a:tcPr/>
                </a:tc>
                <a:extLst>
                  <a:ext uri="{0D108BD9-81ED-4DB2-BD59-A6C34878D82A}">
                    <a16:rowId xmlns:a16="http://schemas.microsoft.com/office/drawing/2014/main" val="1547299940"/>
                  </a:ext>
                </a:extLst>
              </a:tr>
              <a:tr h="370840">
                <a:tc>
                  <a:txBody>
                    <a:bodyPr/>
                    <a:lstStyle/>
                    <a:p>
                      <a:r>
                        <a:rPr lang="en-US" dirty="0"/>
                        <a:t>Farthing</a:t>
                      </a:r>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585417011"/>
                  </a:ext>
                </a:extLst>
              </a:tr>
              <a:tr h="370840">
                <a:tc>
                  <a:txBody>
                    <a:bodyPr/>
                    <a:lstStyle/>
                    <a:p>
                      <a:r>
                        <a:rPr lang="en-US" dirty="0"/>
                        <a:t>Half penny (</a:t>
                      </a:r>
                      <a:r>
                        <a:rPr lang="en-US" dirty="0" err="1"/>
                        <a:t>ha’penny</a:t>
                      </a:r>
                      <a:r>
                        <a:rPr lang="en-US" dirty="0"/>
                        <a:t>)</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581113413"/>
                  </a:ext>
                </a:extLst>
              </a:tr>
              <a:tr h="370840">
                <a:tc>
                  <a:txBody>
                    <a:bodyPr/>
                    <a:lstStyle/>
                    <a:p>
                      <a:r>
                        <a:rPr lang="en-US" dirty="0"/>
                        <a:t>Penny</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39525076"/>
                  </a:ext>
                </a:extLst>
              </a:tr>
              <a:tr h="370840">
                <a:tc>
                  <a:txBody>
                    <a:bodyPr/>
                    <a:lstStyle/>
                    <a:p>
                      <a:r>
                        <a:rPr lang="en-US" dirty="0" err="1"/>
                        <a:t>Threepence</a:t>
                      </a:r>
                      <a:r>
                        <a:rPr lang="en-US" dirty="0"/>
                        <a:t> (thrupenny bit)</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898968429"/>
                  </a:ext>
                </a:extLst>
              </a:tr>
              <a:tr h="370840">
                <a:tc>
                  <a:txBody>
                    <a:bodyPr/>
                    <a:lstStyle/>
                    <a:p>
                      <a:r>
                        <a:rPr lang="en-US" dirty="0"/>
                        <a:t>Sixpence</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6485570"/>
                  </a:ext>
                </a:extLst>
              </a:tr>
              <a:tr h="370840">
                <a:tc>
                  <a:txBody>
                    <a:bodyPr/>
                    <a:lstStyle/>
                    <a:p>
                      <a:r>
                        <a:rPr lang="en-US" dirty="0"/>
                        <a:t>Shilling</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790661321"/>
                  </a:ext>
                </a:extLst>
              </a:tr>
              <a:tr h="370840">
                <a:tc>
                  <a:txBody>
                    <a:bodyPr/>
                    <a:lstStyle/>
                    <a:p>
                      <a:r>
                        <a:rPr lang="en-US" dirty="0"/>
                        <a:t>Florin</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17178529"/>
                  </a:ext>
                </a:extLst>
              </a:tr>
              <a:tr h="370840">
                <a:tc>
                  <a:txBody>
                    <a:bodyPr/>
                    <a:lstStyle/>
                    <a:p>
                      <a:r>
                        <a:rPr lang="en-US" dirty="0"/>
                        <a:t>Half Crown</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82583297"/>
                  </a:ext>
                </a:extLst>
              </a:tr>
              <a:tr h="370840">
                <a:tc>
                  <a:txBody>
                    <a:bodyPr/>
                    <a:lstStyle/>
                    <a:p>
                      <a:r>
                        <a:rPr lang="en-US" dirty="0"/>
                        <a:t>Crown</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45613493"/>
                  </a:ext>
                </a:extLst>
              </a:tr>
              <a:tr h="370840">
                <a:tc>
                  <a:txBody>
                    <a:bodyPr/>
                    <a:lstStyle/>
                    <a:p>
                      <a:r>
                        <a:rPr lang="en-US" dirty="0"/>
                        <a:t>Pound</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566161929"/>
                  </a:ext>
                </a:extLst>
              </a:tr>
            </a:tbl>
          </a:graphicData>
        </a:graphic>
      </p:graphicFrame>
    </p:spTree>
    <p:extLst>
      <p:ext uri="{BB962C8B-B14F-4D97-AF65-F5344CB8AC3E}">
        <p14:creationId xmlns:p14="http://schemas.microsoft.com/office/powerpoint/2010/main" val="2496766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6A6BE-01DD-1447-BCB0-B46563BB6A1F}"/>
              </a:ext>
            </a:extLst>
          </p:cNvPr>
          <p:cNvSpPr>
            <a:spLocks noGrp="1"/>
          </p:cNvSpPr>
          <p:nvPr>
            <p:ph type="title"/>
          </p:nvPr>
        </p:nvSpPr>
        <p:spPr/>
        <p:txBody>
          <a:bodyPr/>
          <a:lstStyle/>
          <a:p>
            <a:r>
              <a:rPr lang="en-US" dirty="0"/>
              <a:t>Activity 1 Answers: All can …</a:t>
            </a:r>
          </a:p>
        </p:txBody>
      </p:sp>
      <p:graphicFrame>
        <p:nvGraphicFramePr>
          <p:cNvPr id="3" name="Table 4">
            <a:extLst>
              <a:ext uri="{FF2B5EF4-FFF2-40B4-BE49-F238E27FC236}">
                <a16:creationId xmlns:a16="http://schemas.microsoft.com/office/drawing/2014/main" id="{40317FBB-4456-3746-A993-AB833CAB8174}"/>
              </a:ext>
            </a:extLst>
          </p:cNvPr>
          <p:cNvGraphicFramePr>
            <a:graphicFrameLocks noGrp="1"/>
          </p:cNvGraphicFramePr>
          <p:nvPr>
            <p:extLst>
              <p:ext uri="{D42A27DB-BD31-4B8C-83A1-F6EECF244321}">
                <p14:modId xmlns:p14="http://schemas.microsoft.com/office/powerpoint/2010/main" val="2655777100"/>
              </p:ext>
            </p:extLst>
          </p:nvPr>
        </p:nvGraphicFramePr>
        <p:xfrm>
          <a:off x="838200" y="1546980"/>
          <a:ext cx="10515600" cy="4079240"/>
        </p:xfrm>
        <a:graphic>
          <a:graphicData uri="http://schemas.openxmlformats.org/drawingml/2006/table">
            <a:tbl>
              <a:tblPr firstRow="1" bandRow="1">
                <a:tableStyleId>{5C22544A-7EE6-4342-B048-85BDC9FD1C3A}</a:tableStyleId>
              </a:tblPr>
              <a:tblGrid>
                <a:gridCol w="3768270">
                  <a:extLst>
                    <a:ext uri="{9D8B030D-6E8A-4147-A177-3AD203B41FA5}">
                      <a16:colId xmlns:a16="http://schemas.microsoft.com/office/drawing/2014/main" val="3823300976"/>
                    </a:ext>
                  </a:extLst>
                </a:gridCol>
                <a:gridCol w="3242130">
                  <a:extLst>
                    <a:ext uri="{9D8B030D-6E8A-4147-A177-3AD203B41FA5}">
                      <a16:colId xmlns:a16="http://schemas.microsoft.com/office/drawing/2014/main" val="628429240"/>
                    </a:ext>
                  </a:extLst>
                </a:gridCol>
                <a:gridCol w="3505200">
                  <a:extLst>
                    <a:ext uri="{9D8B030D-6E8A-4147-A177-3AD203B41FA5}">
                      <a16:colId xmlns:a16="http://schemas.microsoft.com/office/drawing/2014/main" val="973756946"/>
                    </a:ext>
                  </a:extLst>
                </a:gridCol>
              </a:tblGrid>
              <a:tr h="370840">
                <a:tc>
                  <a:txBody>
                    <a:bodyPr/>
                    <a:lstStyle/>
                    <a:p>
                      <a:r>
                        <a:rPr lang="en-US" dirty="0"/>
                        <a:t>Coin Name</a:t>
                      </a:r>
                    </a:p>
                  </a:txBody>
                  <a:tcPr/>
                </a:tc>
                <a:tc>
                  <a:txBody>
                    <a:bodyPr/>
                    <a:lstStyle/>
                    <a:p>
                      <a:pPr algn="ctr"/>
                      <a:r>
                        <a:rPr lang="en-US" dirty="0"/>
                        <a:t>Pence</a:t>
                      </a:r>
                    </a:p>
                  </a:txBody>
                  <a:tcPr/>
                </a:tc>
                <a:tc>
                  <a:txBody>
                    <a:bodyPr/>
                    <a:lstStyle/>
                    <a:p>
                      <a:pPr algn="ctr"/>
                      <a:r>
                        <a:rPr lang="en-US" dirty="0"/>
                        <a:t>Shillings</a:t>
                      </a:r>
                    </a:p>
                  </a:txBody>
                  <a:tcPr/>
                </a:tc>
                <a:extLst>
                  <a:ext uri="{0D108BD9-81ED-4DB2-BD59-A6C34878D82A}">
                    <a16:rowId xmlns:a16="http://schemas.microsoft.com/office/drawing/2014/main" val="1547299940"/>
                  </a:ext>
                </a:extLst>
              </a:tr>
              <a:tr h="370840">
                <a:tc>
                  <a:txBody>
                    <a:bodyPr/>
                    <a:lstStyle/>
                    <a:p>
                      <a:r>
                        <a:rPr lang="en-US" dirty="0"/>
                        <a:t>Farthing</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585417011"/>
                  </a:ext>
                </a:extLst>
              </a:tr>
              <a:tr h="370840">
                <a:tc>
                  <a:txBody>
                    <a:bodyPr/>
                    <a:lstStyle/>
                    <a:p>
                      <a:r>
                        <a:rPr lang="en-US" dirty="0"/>
                        <a:t>Half penny (</a:t>
                      </a:r>
                      <a:r>
                        <a:rPr lang="en-US" dirty="0" err="1"/>
                        <a:t>ha’penny</a:t>
                      </a:r>
                      <a:r>
                        <a:rPr lang="en-US" dirty="0"/>
                        <a:t>)</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581113413"/>
                  </a:ext>
                </a:extLst>
              </a:tr>
              <a:tr h="370840">
                <a:tc>
                  <a:txBody>
                    <a:bodyPr/>
                    <a:lstStyle/>
                    <a:p>
                      <a:r>
                        <a:rPr lang="en-US" dirty="0"/>
                        <a:t>Penny</a:t>
                      </a:r>
                    </a:p>
                  </a:txBody>
                  <a:tcPr/>
                </a:tc>
                <a:tc>
                  <a:txBody>
                    <a:bodyPr/>
                    <a:lstStyle/>
                    <a:p>
                      <a:pPr algn="ctr"/>
                      <a:r>
                        <a:rPr lang="en-US" dirty="0"/>
                        <a:t>1</a:t>
                      </a:r>
                    </a:p>
                  </a:txBody>
                  <a:tcPr>
                    <a:solidFill>
                      <a:schemeClr val="accent6">
                        <a:lumMod val="40000"/>
                        <a:lumOff val="60000"/>
                      </a:schemeClr>
                    </a:solidFill>
                  </a:tcPr>
                </a:tc>
                <a:tc>
                  <a:txBody>
                    <a:bodyPr/>
                    <a:lstStyle/>
                    <a:p>
                      <a:pPr algn="ctr"/>
                      <a:endParaRPr lang="en-US" dirty="0"/>
                    </a:p>
                  </a:txBody>
                  <a:tcPr/>
                </a:tc>
                <a:extLst>
                  <a:ext uri="{0D108BD9-81ED-4DB2-BD59-A6C34878D82A}">
                    <a16:rowId xmlns:a16="http://schemas.microsoft.com/office/drawing/2014/main" val="1839525076"/>
                  </a:ext>
                </a:extLst>
              </a:tr>
              <a:tr h="370840">
                <a:tc>
                  <a:txBody>
                    <a:bodyPr/>
                    <a:lstStyle/>
                    <a:p>
                      <a:r>
                        <a:rPr lang="en-US" dirty="0" err="1"/>
                        <a:t>Threepence</a:t>
                      </a:r>
                      <a:r>
                        <a:rPr lang="en-US" dirty="0"/>
                        <a:t> (thrupenny bit)</a:t>
                      </a:r>
                    </a:p>
                  </a:txBody>
                  <a:tcPr/>
                </a:tc>
                <a:tc>
                  <a:txBody>
                    <a:bodyPr/>
                    <a:lstStyle/>
                    <a:p>
                      <a:pPr algn="ctr"/>
                      <a:r>
                        <a:rPr lang="en-US" dirty="0"/>
                        <a:t>3</a:t>
                      </a:r>
                    </a:p>
                  </a:txBody>
                  <a:tcPr>
                    <a:solidFill>
                      <a:schemeClr val="accent6">
                        <a:lumMod val="40000"/>
                        <a:lumOff val="60000"/>
                      </a:schemeClr>
                    </a:solidFill>
                  </a:tcPr>
                </a:tc>
                <a:tc>
                  <a:txBody>
                    <a:bodyPr/>
                    <a:lstStyle/>
                    <a:p>
                      <a:pPr algn="ctr"/>
                      <a:endParaRPr lang="en-US" dirty="0"/>
                    </a:p>
                  </a:txBody>
                  <a:tcPr/>
                </a:tc>
                <a:extLst>
                  <a:ext uri="{0D108BD9-81ED-4DB2-BD59-A6C34878D82A}">
                    <a16:rowId xmlns:a16="http://schemas.microsoft.com/office/drawing/2014/main" val="3898968429"/>
                  </a:ext>
                </a:extLst>
              </a:tr>
              <a:tr h="370840">
                <a:tc>
                  <a:txBody>
                    <a:bodyPr/>
                    <a:lstStyle/>
                    <a:p>
                      <a:r>
                        <a:rPr lang="en-US" dirty="0"/>
                        <a:t>Sixpence</a:t>
                      </a:r>
                    </a:p>
                  </a:txBody>
                  <a:tcPr/>
                </a:tc>
                <a:tc>
                  <a:txBody>
                    <a:bodyPr/>
                    <a:lstStyle/>
                    <a:p>
                      <a:pPr algn="ctr"/>
                      <a:r>
                        <a:rPr lang="en-US" dirty="0"/>
                        <a:t>6</a:t>
                      </a:r>
                    </a:p>
                  </a:txBody>
                  <a:tcPr>
                    <a:solidFill>
                      <a:schemeClr val="accent6">
                        <a:lumMod val="40000"/>
                        <a:lumOff val="60000"/>
                      </a:schemeClr>
                    </a:solidFill>
                  </a:tcPr>
                </a:tc>
                <a:tc>
                  <a:txBody>
                    <a:bodyPr/>
                    <a:lstStyle/>
                    <a:p>
                      <a:pPr algn="ctr"/>
                      <a:endParaRPr lang="en-US" dirty="0"/>
                    </a:p>
                  </a:txBody>
                  <a:tcPr/>
                </a:tc>
                <a:extLst>
                  <a:ext uri="{0D108BD9-81ED-4DB2-BD59-A6C34878D82A}">
                    <a16:rowId xmlns:a16="http://schemas.microsoft.com/office/drawing/2014/main" val="146485570"/>
                  </a:ext>
                </a:extLst>
              </a:tr>
              <a:tr h="370840">
                <a:tc>
                  <a:txBody>
                    <a:bodyPr/>
                    <a:lstStyle/>
                    <a:p>
                      <a:r>
                        <a:rPr lang="en-US" dirty="0"/>
                        <a:t>Shilling</a:t>
                      </a:r>
                    </a:p>
                  </a:txBody>
                  <a:tcPr/>
                </a:tc>
                <a:tc>
                  <a:txBody>
                    <a:bodyPr/>
                    <a:lstStyle/>
                    <a:p>
                      <a:pPr algn="ctr"/>
                      <a:r>
                        <a:rPr lang="en-US" dirty="0"/>
                        <a:t>12</a:t>
                      </a:r>
                    </a:p>
                  </a:txBody>
                  <a:tcPr>
                    <a:solidFill>
                      <a:schemeClr val="accent6">
                        <a:lumMod val="40000"/>
                        <a:lumOff val="60000"/>
                      </a:schemeClr>
                    </a:solidFill>
                  </a:tcPr>
                </a:tc>
                <a:tc>
                  <a:txBody>
                    <a:bodyPr/>
                    <a:lstStyle/>
                    <a:p>
                      <a:pPr algn="ctr"/>
                      <a:r>
                        <a:rPr lang="en-US" dirty="0"/>
                        <a:t>1</a:t>
                      </a:r>
                    </a:p>
                  </a:txBody>
                  <a:tcPr>
                    <a:solidFill>
                      <a:schemeClr val="accent6">
                        <a:lumMod val="40000"/>
                        <a:lumOff val="60000"/>
                      </a:schemeClr>
                    </a:solidFill>
                  </a:tcPr>
                </a:tc>
                <a:extLst>
                  <a:ext uri="{0D108BD9-81ED-4DB2-BD59-A6C34878D82A}">
                    <a16:rowId xmlns:a16="http://schemas.microsoft.com/office/drawing/2014/main" val="1790661321"/>
                  </a:ext>
                </a:extLst>
              </a:tr>
              <a:tr h="370840">
                <a:tc>
                  <a:txBody>
                    <a:bodyPr/>
                    <a:lstStyle/>
                    <a:p>
                      <a:r>
                        <a:rPr lang="en-US" dirty="0"/>
                        <a:t>Florin</a:t>
                      </a:r>
                    </a:p>
                  </a:txBody>
                  <a:tcPr/>
                </a:tc>
                <a:tc>
                  <a:txBody>
                    <a:bodyPr/>
                    <a:lstStyle/>
                    <a:p>
                      <a:pPr algn="ctr"/>
                      <a:endParaRPr lang="en-US"/>
                    </a:p>
                  </a:txBody>
                  <a:tcPr/>
                </a:tc>
                <a:tc>
                  <a:txBody>
                    <a:bodyPr/>
                    <a:lstStyle/>
                    <a:p>
                      <a:pPr algn="ctr"/>
                      <a:r>
                        <a:rPr lang="en-US" dirty="0"/>
                        <a:t>2</a:t>
                      </a:r>
                    </a:p>
                  </a:txBody>
                  <a:tcPr>
                    <a:solidFill>
                      <a:schemeClr val="accent6">
                        <a:lumMod val="40000"/>
                        <a:lumOff val="60000"/>
                      </a:schemeClr>
                    </a:solidFill>
                  </a:tcPr>
                </a:tc>
                <a:extLst>
                  <a:ext uri="{0D108BD9-81ED-4DB2-BD59-A6C34878D82A}">
                    <a16:rowId xmlns:a16="http://schemas.microsoft.com/office/drawing/2014/main" val="917178529"/>
                  </a:ext>
                </a:extLst>
              </a:tr>
              <a:tr h="370840">
                <a:tc>
                  <a:txBody>
                    <a:bodyPr/>
                    <a:lstStyle/>
                    <a:p>
                      <a:r>
                        <a:rPr lang="en-US" dirty="0"/>
                        <a:t>Half Crown</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982583297"/>
                  </a:ext>
                </a:extLst>
              </a:tr>
              <a:tr h="370840">
                <a:tc>
                  <a:txBody>
                    <a:bodyPr/>
                    <a:lstStyle/>
                    <a:p>
                      <a:r>
                        <a:rPr lang="en-US" dirty="0"/>
                        <a:t>Crown</a:t>
                      </a:r>
                    </a:p>
                  </a:txBody>
                  <a:tcPr/>
                </a:tc>
                <a:tc>
                  <a:txBody>
                    <a:bodyPr/>
                    <a:lstStyle/>
                    <a:p>
                      <a:pPr algn="ctr"/>
                      <a:endParaRPr lang="en-US"/>
                    </a:p>
                  </a:txBody>
                  <a:tcPr/>
                </a:tc>
                <a:tc>
                  <a:txBody>
                    <a:bodyPr/>
                    <a:lstStyle/>
                    <a:p>
                      <a:pPr algn="ctr"/>
                      <a:r>
                        <a:rPr lang="en-US" dirty="0"/>
                        <a:t>5</a:t>
                      </a:r>
                    </a:p>
                  </a:txBody>
                  <a:tcPr>
                    <a:solidFill>
                      <a:schemeClr val="accent6">
                        <a:lumMod val="40000"/>
                        <a:lumOff val="60000"/>
                      </a:schemeClr>
                    </a:solidFill>
                  </a:tcPr>
                </a:tc>
                <a:extLst>
                  <a:ext uri="{0D108BD9-81ED-4DB2-BD59-A6C34878D82A}">
                    <a16:rowId xmlns:a16="http://schemas.microsoft.com/office/drawing/2014/main" val="345613493"/>
                  </a:ext>
                </a:extLst>
              </a:tr>
              <a:tr h="370840">
                <a:tc>
                  <a:txBody>
                    <a:bodyPr/>
                    <a:lstStyle/>
                    <a:p>
                      <a:r>
                        <a:rPr lang="en-US" dirty="0"/>
                        <a:t>Pound</a:t>
                      </a:r>
                    </a:p>
                  </a:txBody>
                  <a:tcPr/>
                </a:tc>
                <a:tc>
                  <a:txBody>
                    <a:bodyPr/>
                    <a:lstStyle/>
                    <a:p>
                      <a:pPr algn="ctr"/>
                      <a:endParaRPr lang="en-US"/>
                    </a:p>
                  </a:txBody>
                  <a:tcPr/>
                </a:tc>
                <a:tc>
                  <a:txBody>
                    <a:bodyPr/>
                    <a:lstStyle/>
                    <a:p>
                      <a:pPr algn="ctr"/>
                      <a:r>
                        <a:rPr lang="en-US" dirty="0"/>
                        <a:t>20</a:t>
                      </a:r>
                    </a:p>
                  </a:txBody>
                  <a:tcPr>
                    <a:solidFill>
                      <a:schemeClr val="accent6">
                        <a:lumMod val="40000"/>
                        <a:lumOff val="60000"/>
                      </a:schemeClr>
                    </a:solidFill>
                  </a:tcPr>
                </a:tc>
                <a:extLst>
                  <a:ext uri="{0D108BD9-81ED-4DB2-BD59-A6C34878D82A}">
                    <a16:rowId xmlns:a16="http://schemas.microsoft.com/office/drawing/2014/main" val="2566161929"/>
                  </a:ext>
                </a:extLst>
              </a:tr>
            </a:tbl>
          </a:graphicData>
        </a:graphic>
      </p:graphicFrame>
    </p:spTree>
    <p:extLst>
      <p:ext uri="{BB962C8B-B14F-4D97-AF65-F5344CB8AC3E}">
        <p14:creationId xmlns:p14="http://schemas.microsoft.com/office/powerpoint/2010/main" val="2122289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6A6BE-01DD-1447-BCB0-B46563BB6A1F}"/>
              </a:ext>
            </a:extLst>
          </p:cNvPr>
          <p:cNvSpPr>
            <a:spLocks noGrp="1"/>
          </p:cNvSpPr>
          <p:nvPr>
            <p:ph type="title"/>
          </p:nvPr>
        </p:nvSpPr>
        <p:spPr/>
        <p:txBody>
          <a:bodyPr/>
          <a:lstStyle/>
          <a:p>
            <a:r>
              <a:rPr lang="en-US" dirty="0"/>
              <a:t>Activity 1 Answers: Most can …</a:t>
            </a:r>
          </a:p>
        </p:txBody>
      </p:sp>
      <p:graphicFrame>
        <p:nvGraphicFramePr>
          <p:cNvPr id="3" name="Table 4">
            <a:extLst>
              <a:ext uri="{FF2B5EF4-FFF2-40B4-BE49-F238E27FC236}">
                <a16:creationId xmlns:a16="http://schemas.microsoft.com/office/drawing/2014/main" id="{40317FBB-4456-3746-A993-AB833CAB8174}"/>
              </a:ext>
            </a:extLst>
          </p:cNvPr>
          <p:cNvGraphicFramePr>
            <a:graphicFrameLocks noGrp="1"/>
          </p:cNvGraphicFramePr>
          <p:nvPr>
            <p:extLst>
              <p:ext uri="{D42A27DB-BD31-4B8C-83A1-F6EECF244321}">
                <p14:modId xmlns:p14="http://schemas.microsoft.com/office/powerpoint/2010/main" val="936007332"/>
              </p:ext>
            </p:extLst>
          </p:nvPr>
        </p:nvGraphicFramePr>
        <p:xfrm>
          <a:off x="838200" y="1546980"/>
          <a:ext cx="10515600" cy="4079240"/>
        </p:xfrm>
        <a:graphic>
          <a:graphicData uri="http://schemas.openxmlformats.org/drawingml/2006/table">
            <a:tbl>
              <a:tblPr firstRow="1" bandRow="1">
                <a:tableStyleId>{5C22544A-7EE6-4342-B048-85BDC9FD1C3A}</a:tableStyleId>
              </a:tblPr>
              <a:tblGrid>
                <a:gridCol w="3768270">
                  <a:extLst>
                    <a:ext uri="{9D8B030D-6E8A-4147-A177-3AD203B41FA5}">
                      <a16:colId xmlns:a16="http://schemas.microsoft.com/office/drawing/2014/main" val="3823300976"/>
                    </a:ext>
                  </a:extLst>
                </a:gridCol>
                <a:gridCol w="3242130">
                  <a:extLst>
                    <a:ext uri="{9D8B030D-6E8A-4147-A177-3AD203B41FA5}">
                      <a16:colId xmlns:a16="http://schemas.microsoft.com/office/drawing/2014/main" val="628429240"/>
                    </a:ext>
                  </a:extLst>
                </a:gridCol>
                <a:gridCol w="3505200">
                  <a:extLst>
                    <a:ext uri="{9D8B030D-6E8A-4147-A177-3AD203B41FA5}">
                      <a16:colId xmlns:a16="http://schemas.microsoft.com/office/drawing/2014/main" val="973756946"/>
                    </a:ext>
                  </a:extLst>
                </a:gridCol>
              </a:tblGrid>
              <a:tr h="370840">
                <a:tc>
                  <a:txBody>
                    <a:bodyPr/>
                    <a:lstStyle/>
                    <a:p>
                      <a:r>
                        <a:rPr lang="en-US" dirty="0"/>
                        <a:t>Coin Name</a:t>
                      </a:r>
                    </a:p>
                  </a:txBody>
                  <a:tcPr/>
                </a:tc>
                <a:tc>
                  <a:txBody>
                    <a:bodyPr/>
                    <a:lstStyle/>
                    <a:p>
                      <a:pPr algn="ctr"/>
                      <a:r>
                        <a:rPr lang="en-US" dirty="0"/>
                        <a:t>Pence</a:t>
                      </a:r>
                    </a:p>
                  </a:txBody>
                  <a:tcPr/>
                </a:tc>
                <a:tc>
                  <a:txBody>
                    <a:bodyPr/>
                    <a:lstStyle/>
                    <a:p>
                      <a:pPr algn="ctr"/>
                      <a:r>
                        <a:rPr lang="en-US" dirty="0"/>
                        <a:t>Shillings</a:t>
                      </a:r>
                    </a:p>
                  </a:txBody>
                  <a:tcPr/>
                </a:tc>
                <a:extLst>
                  <a:ext uri="{0D108BD9-81ED-4DB2-BD59-A6C34878D82A}">
                    <a16:rowId xmlns:a16="http://schemas.microsoft.com/office/drawing/2014/main" val="1547299940"/>
                  </a:ext>
                </a:extLst>
              </a:tr>
              <a:tr h="370840">
                <a:tc>
                  <a:txBody>
                    <a:bodyPr/>
                    <a:lstStyle/>
                    <a:p>
                      <a:r>
                        <a:rPr lang="en-US" dirty="0"/>
                        <a:t>Farthing</a:t>
                      </a:r>
                    </a:p>
                  </a:txBody>
                  <a:tcPr/>
                </a:tc>
                <a:tc>
                  <a:txBody>
                    <a:bodyPr/>
                    <a:lstStyle/>
                    <a:p>
                      <a:pPr algn="ctr"/>
                      <a:r>
                        <a:rPr lang="en-US" dirty="0"/>
                        <a:t>1/4</a:t>
                      </a:r>
                    </a:p>
                  </a:txBody>
                  <a:tcPr>
                    <a:solidFill>
                      <a:schemeClr val="accent4">
                        <a:lumMod val="20000"/>
                        <a:lumOff val="80000"/>
                      </a:schemeClr>
                    </a:solidFill>
                  </a:tcPr>
                </a:tc>
                <a:tc>
                  <a:txBody>
                    <a:bodyPr/>
                    <a:lstStyle/>
                    <a:p>
                      <a:pPr algn="ctr"/>
                      <a:endParaRPr lang="en-US" dirty="0"/>
                    </a:p>
                  </a:txBody>
                  <a:tcPr/>
                </a:tc>
                <a:extLst>
                  <a:ext uri="{0D108BD9-81ED-4DB2-BD59-A6C34878D82A}">
                    <a16:rowId xmlns:a16="http://schemas.microsoft.com/office/drawing/2014/main" val="585417011"/>
                  </a:ext>
                </a:extLst>
              </a:tr>
              <a:tr h="370840">
                <a:tc>
                  <a:txBody>
                    <a:bodyPr/>
                    <a:lstStyle/>
                    <a:p>
                      <a:r>
                        <a:rPr lang="en-US" dirty="0"/>
                        <a:t>Half penny (</a:t>
                      </a:r>
                      <a:r>
                        <a:rPr lang="en-US" dirty="0" err="1"/>
                        <a:t>ha’penny</a:t>
                      </a:r>
                      <a:r>
                        <a:rPr lang="en-US" dirty="0"/>
                        <a:t>)</a:t>
                      </a:r>
                    </a:p>
                  </a:txBody>
                  <a:tcPr/>
                </a:tc>
                <a:tc>
                  <a:txBody>
                    <a:bodyPr/>
                    <a:lstStyle/>
                    <a:p>
                      <a:pPr algn="ctr"/>
                      <a:r>
                        <a:rPr lang="en-US" dirty="0"/>
                        <a:t>1/2</a:t>
                      </a:r>
                    </a:p>
                  </a:txBody>
                  <a:tcPr>
                    <a:solidFill>
                      <a:schemeClr val="accent4">
                        <a:lumMod val="20000"/>
                        <a:lumOff val="80000"/>
                      </a:schemeClr>
                    </a:solidFill>
                  </a:tcPr>
                </a:tc>
                <a:tc>
                  <a:txBody>
                    <a:bodyPr/>
                    <a:lstStyle/>
                    <a:p>
                      <a:pPr algn="ctr"/>
                      <a:endParaRPr lang="en-US" dirty="0"/>
                    </a:p>
                  </a:txBody>
                  <a:tcPr/>
                </a:tc>
                <a:extLst>
                  <a:ext uri="{0D108BD9-81ED-4DB2-BD59-A6C34878D82A}">
                    <a16:rowId xmlns:a16="http://schemas.microsoft.com/office/drawing/2014/main" val="581113413"/>
                  </a:ext>
                </a:extLst>
              </a:tr>
              <a:tr h="370840">
                <a:tc>
                  <a:txBody>
                    <a:bodyPr/>
                    <a:lstStyle/>
                    <a:p>
                      <a:r>
                        <a:rPr lang="en-US" dirty="0"/>
                        <a:t>Penny</a:t>
                      </a:r>
                    </a:p>
                  </a:txBody>
                  <a:tcPr/>
                </a:tc>
                <a:tc>
                  <a:txBody>
                    <a:bodyPr/>
                    <a:lstStyle/>
                    <a:p>
                      <a:pPr algn="ctr"/>
                      <a:r>
                        <a:rPr lang="en-US" dirty="0"/>
                        <a:t>1</a:t>
                      </a:r>
                    </a:p>
                  </a:txBody>
                  <a:tcPr>
                    <a:solidFill>
                      <a:schemeClr val="accent6">
                        <a:lumMod val="40000"/>
                        <a:lumOff val="60000"/>
                      </a:schemeClr>
                    </a:solidFill>
                  </a:tcPr>
                </a:tc>
                <a:tc>
                  <a:txBody>
                    <a:bodyPr/>
                    <a:lstStyle/>
                    <a:p>
                      <a:pPr algn="ctr"/>
                      <a:endParaRPr lang="en-US" dirty="0"/>
                    </a:p>
                  </a:txBody>
                  <a:tcPr/>
                </a:tc>
                <a:extLst>
                  <a:ext uri="{0D108BD9-81ED-4DB2-BD59-A6C34878D82A}">
                    <a16:rowId xmlns:a16="http://schemas.microsoft.com/office/drawing/2014/main" val="1839525076"/>
                  </a:ext>
                </a:extLst>
              </a:tr>
              <a:tr h="370840">
                <a:tc>
                  <a:txBody>
                    <a:bodyPr/>
                    <a:lstStyle/>
                    <a:p>
                      <a:r>
                        <a:rPr lang="en-US" dirty="0" err="1"/>
                        <a:t>Threepence</a:t>
                      </a:r>
                      <a:r>
                        <a:rPr lang="en-US" dirty="0"/>
                        <a:t> (thrupenny bit)</a:t>
                      </a:r>
                    </a:p>
                  </a:txBody>
                  <a:tcPr/>
                </a:tc>
                <a:tc>
                  <a:txBody>
                    <a:bodyPr/>
                    <a:lstStyle/>
                    <a:p>
                      <a:pPr algn="ctr"/>
                      <a:r>
                        <a:rPr lang="en-US" dirty="0"/>
                        <a:t>3</a:t>
                      </a:r>
                    </a:p>
                  </a:txBody>
                  <a:tcPr>
                    <a:solidFill>
                      <a:schemeClr val="accent6">
                        <a:lumMod val="40000"/>
                        <a:lumOff val="60000"/>
                      </a:schemeClr>
                    </a:solidFill>
                  </a:tcPr>
                </a:tc>
                <a:tc>
                  <a:txBody>
                    <a:bodyPr/>
                    <a:lstStyle/>
                    <a:p>
                      <a:pPr algn="ctr"/>
                      <a:endParaRPr lang="en-US" dirty="0"/>
                    </a:p>
                  </a:txBody>
                  <a:tcPr/>
                </a:tc>
                <a:extLst>
                  <a:ext uri="{0D108BD9-81ED-4DB2-BD59-A6C34878D82A}">
                    <a16:rowId xmlns:a16="http://schemas.microsoft.com/office/drawing/2014/main" val="3898968429"/>
                  </a:ext>
                </a:extLst>
              </a:tr>
              <a:tr h="370840">
                <a:tc>
                  <a:txBody>
                    <a:bodyPr/>
                    <a:lstStyle/>
                    <a:p>
                      <a:r>
                        <a:rPr lang="en-US" dirty="0"/>
                        <a:t>Sixpence</a:t>
                      </a:r>
                    </a:p>
                  </a:txBody>
                  <a:tcPr/>
                </a:tc>
                <a:tc>
                  <a:txBody>
                    <a:bodyPr/>
                    <a:lstStyle/>
                    <a:p>
                      <a:pPr algn="ctr"/>
                      <a:r>
                        <a:rPr lang="en-US" dirty="0"/>
                        <a:t>6</a:t>
                      </a:r>
                    </a:p>
                  </a:txBody>
                  <a:tcPr>
                    <a:solidFill>
                      <a:schemeClr val="accent6">
                        <a:lumMod val="40000"/>
                        <a:lumOff val="60000"/>
                      </a:schemeClr>
                    </a:solidFill>
                  </a:tcPr>
                </a:tc>
                <a:tc>
                  <a:txBody>
                    <a:bodyPr/>
                    <a:lstStyle/>
                    <a:p>
                      <a:pPr algn="ctr"/>
                      <a:endParaRPr lang="en-US" dirty="0"/>
                    </a:p>
                  </a:txBody>
                  <a:tcPr/>
                </a:tc>
                <a:extLst>
                  <a:ext uri="{0D108BD9-81ED-4DB2-BD59-A6C34878D82A}">
                    <a16:rowId xmlns:a16="http://schemas.microsoft.com/office/drawing/2014/main" val="146485570"/>
                  </a:ext>
                </a:extLst>
              </a:tr>
              <a:tr h="370840">
                <a:tc>
                  <a:txBody>
                    <a:bodyPr/>
                    <a:lstStyle/>
                    <a:p>
                      <a:r>
                        <a:rPr lang="en-US" dirty="0"/>
                        <a:t>Shilling</a:t>
                      </a:r>
                    </a:p>
                  </a:txBody>
                  <a:tcPr/>
                </a:tc>
                <a:tc>
                  <a:txBody>
                    <a:bodyPr/>
                    <a:lstStyle/>
                    <a:p>
                      <a:pPr algn="ctr"/>
                      <a:r>
                        <a:rPr lang="en-US" dirty="0"/>
                        <a:t>12</a:t>
                      </a:r>
                    </a:p>
                  </a:txBody>
                  <a:tcPr>
                    <a:solidFill>
                      <a:schemeClr val="accent6">
                        <a:lumMod val="40000"/>
                        <a:lumOff val="60000"/>
                      </a:schemeClr>
                    </a:solidFill>
                  </a:tcPr>
                </a:tc>
                <a:tc>
                  <a:txBody>
                    <a:bodyPr/>
                    <a:lstStyle/>
                    <a:p>
                      <a:pPr algn="ctr"/>
                      <a:r>
                        <a:rPr lang="en-US" dirty="0"/>
                        <a:t>1</a:t>
                      </a:r>
                    </a:p>
                  </a:txBody>
                  <a:tcPr>
                    <a:solidFill>
                      <a:schemeClr val="accent6">
                        <a:lumMod val="40000"/>
                        <a:lumOff val="60000"/>
                      </a:schemeClr>
                    </a:solidFill>
                  </a:tcPr>
                </a:tc>
                <a:extLst>
                  <a:ext uri="{0D108BD9-81ED-4DB2-BD59-A6C34878D82A}">
                    <a16:rowId xmlns:a16="http://schemas.microsoft.com/office/drawing/2014/main" val="1790661321"/>
                  </a:ext>
                </a:extLst>
              </a:tr>
              <a:tr h="370840">
                <a:tc>
                  <a:txBody>
                    <a:bodyPr/>
                    <a:lstStyle/>
                    <a:p>
                      <a:r>
                        <a:rPr lang="en-US" dirty="0"/>
                        <a:t>Florin</a:t>
                      </a:r>
                    </a:p>
                  </a:txBody>
                  <a:tcPr/>
                </a:tc>
                <a:tc>
                  <a:txBody>
                    <a:bodyPr/>
                    <a:lstStyle/>
                    <a:p>
                      <a:pPr algn="ctr"/>
                      <a:r>
                        <a:rPr lang="en-US" dirty="0"/>
                        <a:t>24</a:t>
                      </a:r>
                    </a:p>
                  </a:txBody>
                  <a:tcPr>
                    <a:solidFill>
                      <a:schemeClr val="accent4">
                        <a:lumMod val="20000"/>
                        <a:lumOff val="80000"/>
                      </a:schemeClr>
                    </a:solidFill>
                  </a:tcPr>
                </a:tc>
                <a:tc>
                  <a:txBody>
                    <a:bodyPr/>
                    <a:lstStyle/>
                    <a:p>
                      <a:pPr algn="ctr"/>
                      <a:r>
                        <a:rPr lang="en-US" dirty="0"/>
                        <a:t>2</a:t>
                      </a:r>
                    </a:p>
                  </a:txBody>
                  <a:tcPr>
                    <a:solidFill>
                      <a:schemeClr val="accent6">
                        <a:lumMod val="40000"/>
                        <a:lumOff val="60000"/>
                      </a:schemeClr>
                    </a:solidFill>
                  </a:tcPr>
                </a:tc>
                <a:extLst>
                  <a:ext uri="{0D108BD9-81ED-4DB2-BD59-A6C34878D82A}">
                    <a16:rowId xmlns:a16="http://schemas.microsoft.com/office/drawing/2014/main" val="917178529"/>
                  </a:ext>
                </a:extLst>
              </a:tr>
              <a:tr h="370840">
                <a:tc>
                  <a:txBody>
                    <a:bodyPr/>
                    <a:lstStyle/>
                    <a:p>
                      <a:r>
                        <a:rPr lang="en-US" dirty="0"/>
                        <a:t>Half Crown</a:t>
                      </a:r>
                    </a:p>
                  </a:txBody>
                  <a:tcPr/>
                </a:tc>
                <a:tc>
                  <a:txBody>
                    <a:bodyPr/>
                    <a:lstStyle/>
                    <a:p>
                      <a:pPr algn="ctr"/>
                      <a:r>
                        <a:rPr lang="en-US" dirty="0"/>
                        <a:t>30</a:t>
                      </a:r>
                    </a:p>
                  </a:txBody>
                  <a:tcPr>
                    <a:solidFill>
                      <a:schemeClr val="accent4">
                        <a:lumMod val="20000"/>
                        <a:lumOff val="80000"/>
                      </a:schemeClr>
                    </a:solidFill>
                  </a:tcPr>
                </a:tc>
                <a:tc>
                  <a:txBody>
                    <a:bodyPr/>
                    <a:lstStyle/>
                    <a:p>
                      <a:pPr algn="ctr"/>
                      <a:r>
                        <a:rPr lang="en-US" dirty="0"/>
                        <a:t>2 ½</a:t>
                      </a:r>
                    </a:p>
                  </a:txBody>
                  <a:tcPr>
                    <a:solidFill>
                      <a:schemeClr val="accent4">
                        <a:lumMod val="20000"/>
                        <a:lumOff val="80000"/>
                      </a:schemeClr>
                    </a:solidFill>
                  </a:tcPr>
                </a:tc>
                <a:extLst>
                  <a:ext uri="{0D108BD9-81ED-4DB2-BD59-A6C34878D82A}">
                    <a16:rowId xmlns:a16="http://schemas.microsoft.com/office/drawing/2014/main" val="982583297"/>
                  </a:ext>
                </a:extLst>
              </a:tr>
              <a:tr h="370840">
                <a:tc>
                  <a:txBody>
                    <a:bodyPr/>
                    <a:lstStyle/>
                    <a:p>
                      <a:r>
                        <a:rPr lang="en-US" dirty="0"/>
                        <a:t>Crown</a:t>
                      </a:r>
                    </a:p>
                  </a:txBody>
                  <a:tcPr/>
                </a:tc>
                <a:tc>
                  <a:txBody>
                    <a:bodyPr/>
                    <a:lstStyle/>
                    <a:p>
                      <a:pPr algn="ctr"/>
                      <a:r>
                        <a:rPr lang="en-US" dirty="0"/>
                        <a:t>60</a:t>
                      </a:r>
                    </a:p>
                  </a:txBody>
                  <a:tcPr>
                    <a:solidFill>
                      <a:schemeClr val="accent4">
                        <a:lumMod val="20000"/>
                        <a:lumOff val="80000"/>
                      </a:schemeClr>
                    </a:solidFill>
                  </a:tcPr>
                </a:tc>
                <a:tc>
                  <a:txBody>
                    <a:bodyPr/>
                    <a:lstStyle/>
                    <a:p>
                      <a:pPr algn="ctr"/>
                      <a:r>
                        <a:rPr lang="en-US" dirty="0"/>
                        <a:t>5</a:t>
                      </a:r>
                    </a:p>
                  </a:txBody>
                  <a:tcPr>
                    <a:solidFill>
                      <a:schemeClr val="accent6">
                        <a:lumMod val="40000"/>
                        <a:lumOff val="60000"/>
                      </a:schemeClr>
                    </a:solidFill>
                  </a:tcPr>
                </a:tc>
                <a:extLst>
                  <a:ext uri="{0D108BD9-81ED-4DB2-BD59-A6C34878D82A}">
                    <a16:rowId xmlns:a16="http://schemas.microsoft.com/office/drawing/2014/main" val="345613493"/>
                  </a:ext>
                </a:extLst>
              </a:tr>
              <a:tr h="370840">
                <a:tc>
                  <a:txBody>
                    <a:bodyPr/>
                    <a:lstStyle/>
                    <a:p>
                      <a:r>
                        <a:rPr lang="en-US" dirty="0"/>
                        <a:t>Pound</a:t>
                      </a:r>
                    </a:p>
                  </a:txBody>
                  <a:tcPr/>
                </a:tc>
                <a:tc>
                  <a:txBody>
                    <a:bodyPr/>
                    <a:lstStyle/>
                    <a:p>
                      <a:pPr algn="ctr"/>
                      <a:r>
                        <a:rPr lang="en-US" dirty="0"/>
                        <a:t>240</a:t>
                      </a:r>
                    </a:p>
                  </a:txBody>
                  <a:tcPr>
                    <a:solidFill>
                      <a:schemeClr val="accent4">
                        <a:lumMod val="20000"/>
                        <a:lumOff val="80000"/>
                      </a:schemeClr>
                    </a:solidFill>
                  </a:tcPr>
                </a:tc>
                <a:tc>
                  <a:txBody>
                    <a:bodyPr/>
                    <a:lstStyle/>
                    <a:p>
                      <a:pPr algn="ctr"/>
                      <a:r>
                        <a:rPr lang="en-US" dirty="0"/>
                        <a:t>20</a:t>
                      </a:r>
                    </a:p>
                  </a:txBody>
                  <a:tcPr>
                    <a:solidFill>
                      <a:schemeClr val="accent6">
                        <a:lumMod val="40000"/>
                        <a:lumOff val="60000"/>
                      </a:schemeClr>
                    </a:solidFill>
                  </a:tcPr>
                </a:tc>
                <a:extLst>
                  <a:ext uri="{0D108BD9-81ED-4DB2-BD59-A6C34878D82A}">
                    <a16:rowId xmlns:a16="http://schemas.microsoft.com/office/drawing/2014/main" val="2566161929"/>
                  </a:ext>
                </a:extLst>
              </a:tr>
            </a:tbl>
          </a:graphicData>
        </a:graphic>
      </p:graphicFrame>
    </p:spTree>
    <p:extLst>
      <p:ext uri="{BB962C8B-B14F-4D97-AF65-F5344CB8AC3E}">
        <p14:creationId xmlns:p14="http://schemas.microsoft.com/office/powerpoint/2010/main" val="255489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6A6BE-01DD-1447-BCB0-B46563BB6A1F}"/>
              </a:ext>
            </a:extLst>
          </p:cNvPr>
          <p:cNvSpPr>
            <a:spLocks noGrp="1"/>
          </p:cNvSpPr>
          <p:nvPr>
            <p:ph type="title"/>
          </p:nvPr>
        </p:nvSpPr>
        <p:spPr/>
        <p:txBody>
          <a:bodyPr/>
          <a:lstStyle/>
          <a:p>
            <a:r>
              <a:rPr lang="en-US" dirty="0"/>
              <a:t>Activity 1 Answers: Some can …</a:t>
            </a:r>
          </a:p>
        </p:txBody>
      </p:sp>
      <p:graphicFrame>
        <p:nvGraphicFramePr>
          <p:cNvPr id="3" name="Table 4">
            <a:extLst>
              <a:ext uri="{FF2B5EF4-FFF2-40B4-BE49-F238E27FC236}">
                <a16:creationId xmlns:a16="http://schemas.microsoft.com/office/drawing/2014/main" id="{40317FBB-4456-3746-A993-AB833CAB8174}"/>
              </a:ext>
            </a:extLst>
          </p:cNvPr>
          <p:cNvGraphicFramePr>
            <a:graphicFrameLocks noGrp="1"/>
          </p:cNvGraphicFramePr>
          <p:nvPr>
            <p:extLst>
              <p:ext uri="{D42A27DB-BD31-4B8C-83A1-F6EECF244321}">
                <p14:modId xmlns:p14="http://schemas.microsoft.com/office/powerpoint/2010/main" val="3378513396"/>
              </p:ext>
            </p:extLst>
          </p:nvPr>
        </p:nvGraphicFramePr>
        <p:xfrm>
          <a:off x="838200" y="1546980"/>
          <a:ext cx="10515600" cy="4079240"/>
        </p:xfrm>
        <a:graphic>
          <a:graphicData uri="http://schemas.openxmlformats.org/drawingml/2006/table">
            <a:tbl>
              <a:tblPr firstRow="1" bandRow="1">
                <a:tableStyleId>{5C22544A-7EE6-4342-B048-85BDC9FD1C3A}</a:tableStyleId>
              </a:tblPr>
              <a:tblGrid>
                <a:gridCol w="3768270">
                  <a:extLst>
                    <a:ext uri="{9D8B030D-6E8A-4147-A177-3AD203B41FA5}">
                      <a16:colId xmlns:a16="http://schemas.microsoft.com/office/drawing/2014/main" val="3823300976"/>
                    </a:ext>
                  </a:extLst>
                </a:gridCol>
                <a:gridCol w="3242130">
                  <a:extLst>
                    <a:ext uri="{9D8B030D-6E8A-4147-A177-3AD203B41FA5}">
                      <a16:colId xmlns:a16="http://schemas.microsoft.com/office/drawing/2014/main" val="628429240"/>
                    </a:ext>
                  </a:extLst>
                </a:gridCol>
                <a:gridCol w="3505200">
                  <a:extLst>
                    <a:ext uri="{9D8B030D-6E8A-4147-A177-3AD203B41FA5}">
                      <a16:colId xmlns:a16="http://schemas.microsoft.com/office/drawing/2014/main" val="973756946"/>
                    </a:ext>
                  </a:extLst>
                </a:gridCol>
              </a:tblGrid>
              <a:tr h="370840">
                <a:tc>
                  <a:txBody>
                    <a:bodyPr/>
                    <a:lstStyle/>
                    <a:p>
                      <a:r>
                        <a:rPr lang="en-US" dirty="0"/>
                        <a:t>Coin Name</a:t>
                      </a:r>
                    </a:p>
                  </a:txBody>
                  <a:tcPr/>
                </a:tc>
                <a:tc>
                  <a:txBody>
                    <a:bodyPr/>
                    <a:lstStyle/>
                    <a:p>
                      <a:pPr algn="ctr"/>
                      <a:r>
                        <a:rPr lang="en-US" dirty="0"/>
                        <a:t>Pence</a:t>
                      </a:r>
                    </a:p>
                  </a:txBody>
                  <a:tcPr/>
                </a:tc>
                <a:tc>
                  <a:txBody>
                    <a:bodyPr/>
                    <a:lstStyle/>
                    <a:p>
                      <a:pPr algn="ctr"/>
                      <a:r>
                        <a:rPr lang="en-US" dirty="0"/>
                        <a:t>Shillings</a:t>
                      </a:r>
                    </a:p>
                  </a:txBody>
                  <a:tcPr/>
                </a:tc>
                <a:extLst>
                  <a:ext uri="{0D108BD9-81ED-4DB2-BD59-A6C34878D82A}">
                    <a16:rowId xmlns:a16="http://schemas.microsoft.com/office/drawing/2014/main" val="1547299940"/>
                  </a:ext>
                </a:extLst>
              </a:tr>
              <a:tr h="370840">
                <a:tc>
                  <a:txBody>
                    <a:bodyPr/>
                    <a:lstStyle/>
                    <a:p>
                      <a:r>
                        <a:rPr lang="en-US" dirty="0"/>
                        <a:t>Farthing</a:t>
                      </a:r>
                    </a:p>
                  </a:txBody>
                  <a:tcPr/>
                </a:tc>
                <a:tc>
                  <a:txBody>
                    <a:bodyPr/>
                    <a:lstStyle/>
                    <a:p>
                      <a:pPr algn="ctr"/>
                      <a:r>
                        <a:rPr lang="en-US" dirty="0"/>
                        <a:t>1/4</a:t>
                      </a:r>
                    </a:p>
                  </a:txBody>
                  <a:tcPr>
                    <a:solidFill>
                      <a:schemeClr val="accent4">
                        <a:lumMod val="20000"/>
                        <a:lumOff val="80000"/>
                      </a:schemeClr>
                    </a:solidFill>
                  </a:tcPr>
                </a:tc>
                <a:tc>
                  <a:txBody>
                    <a:bodyPr/>
                    <a:lstStyle/>
                    <a:p>
                      <a:pPr algn="ctr"/>
                      <a:endParaRPr lang="en-US" dirty="0"/>
                    </a:p>
                  </a:txBody>
                  <a:tcPr/>
                </a:tc>
                <a:extLst>
                  <a:ext uri="{0D108BD9-81ED-4DB2-BD59-A6C34878D82A}">
                    <a16:rowId xmlns:a16="http://schemas.microsoft.com/office/drawing/2014/main" val="585417011"/>
                  </a:ext>
                </a:extLst>
              </a:tr>
              <a:tr h="370840">
                <a:tc>
                  <a:txBody>
                    <a:bodyPr/>
                    <a:lstStyle/>
                    <a:p>
                      <a:r>
                        <a:rPr lang="en-US" dirty="0"/>
                        <a:t>Half penny (</a:t>
                      </a:r>
                      <a:r>
                        <a:rPr lang="en-US" dirty="0" err="1"/>
                        <a:t>ha’penny</a:t>
                      </a:r>
                      <a:r>
                        <a:rPr lang="en-US" dirty="0"/>
                        <a:t>)</a:t>
                      </a:r>
                    </a:p>
                  </a:txBody>
                  <a:tcPr/>
                </a:tc>
                <a:tc>
                  <a:txBody>
                    <a:bodyPr/>
                    <a:lstStyle/>
                    <a:p>
                      <a:pPr algn="ctr"/>
                      <a:r>
                        <a:rPr lang="en-US" dirty="0"/>
                        <a:t>1/2</a:t>
                      </a:r>
                    </a:p>
                  </a:txBody>
                  <a:tcPr>
                    <a:solidFill>
                      <a:schemeClr val="accent4">
                        <a:lumMod val="20000"/>
                        <a:lumOff val="80000"/>
                      </a:schemeClr>
                    </a:solidFill>
                  </a:tcPr>
                </a:tc>
                <a:tc>
                  <a:txBody>
                    <a:bodyPr/>
                    <a:lstStyle/>
                    <a:p>
                      <a:pPr algn="ctr"/>
                      <a:endParaRPr lang="en-US" dirty="0"/>
                    </a:p>
                  </a:txBody>
                  <a:tcPr/>
                </a:tc>
                <a:extLst>
                  <a:ext uri="{0D108BD9-81ED-4DB2-BD59-A6C34878D82A}">
                    <a16:rowId xmlns:a16="http://schemas.microsoft.com/office/drawing/2014/main" val="581113413"/>
                  </a:ext>
                </a:extLst>
              </a:tr>
              <a:tr h="370840">
                <a:tc>
                  <a:txBody>
                    <a:bodyPr/>
                    <a:lstStyle/>
                    <a:p>
                      <a:r>
                        <a:rPr lang="en-US" dirty="0"/>
                        <a:t>Penny</a:t>
                      </a:r>
                    </a:p>
                  </a:txBody>
                  <a:tcPr/>
                </a:tc>
                <a:tc>
                  <a:txBody>
                    <a:bodyPr/>
                    <a:lstStyle/>
                    <a:p>
                      <a:pPr algn="ctr"/>
                      <a:r>
                        <a:rPr lang="en-US" dirty="0"/>
                        <a:t>1</a:t>
                      </a:r>
                    </a:p>
                  </a:txBody>
                  <a:tcPr>
                    <a:solidFill>
                      <a:schemeClr val="accent6">
                        <a:lumMod val="40000"/>
                        <a:lumOff val="60000"/>
                      </a:schemeClr>
                    </a:solidFill>
                  </a:tcPr>
                </a:tc>
                <a:tc>
                  <a:txBody>
                    <a:bodyPr/>
                    <a:lstStyle/>
                    <a:p>
                      <a:pPr algn="ctr"/>
                      <a:endParaRPr lang="en-US" dirty="0"/>
                    </a:p>
                  </a:txBody>
                  <a:tcPr/>
                </a:tc>
                <a:extLst>
                  <a:ext uri="{0D108BD9-81ED-4DB2-BD59-A6C34878D82A}">
                    <a16:rowId xmlns:a16="http://schemas.microsoft.com/office/drawing/2014/main" val="1839525076"/>
                  </a:ext>
                </a:extLst>
              </a:tr>
              <a:tr h="370840">
                <a:tc>
                  <a:txBody>
                    <a:bodyPr/>
                    <a:lstStyle/>
                    <a:p>
                      <a:r>
                        <a:rPr lang="en-US" dirty="0" err="1"/>
                        <a:t>Threepence</a:t>
                      </a:r>
                      <a:r>
                        <a:rPr lang="en-US" dirty="0"/>
                        <a:t> (thrupenny bit)</a:t>
                      </a:r>
                    </a:p>
                  </a:txBody>
                  <a:tcPr/>
                </a:tc>
                <a:tc>
                  <a:txBody>
                    <a:bodyPr/>
                    <a:lstStyle/>
                    <a:p>
                      <a:pPr algn="ctr"/>
                      <a:r>
                        <a:rPr lang="en-US" dirty="0"/>
                        <a:t>3</a:t>
                      </a:r>
                    </a:p>
                  </a:txBody>
                  <a:tcPr>
                    <a:solidFill>
                      <a:schemeClr val="accent6">
                        <a:lumMod val="40000"/>
                        <a:lumOff val="60000"/>
                      </a:schemeClr>
                    </a:solidFill>
                  </a:tcPr>
                </a:tc>
                <a:tc>
                  <a:txBody>
                    <a:bodyPr/>
                    <a:lstStyle/>
                    <a:p>
                      <a:pPr algn="ctr"/>
                      <a:r>
                        <a:rPr lang="en-US" dirty="0"/>
                        <a:t>1/4</a:t>
                      </a:r>
                    </a:p>
                  </a:txBody>
                  <a:tcPr>
                    <a:solidFill>
                      <a:schemeClr val="accent2">
                        <a:lumMod val="40000"/>
                        <a:lumOff val="60000"/>
                      </a:schemeClr>
                    </a:solidFill>
                  </a:tcPr>
                </a:tc>
                <a:extLst>
                  <a:ext uri="{0D108BD9-81ED-4DB2-BD59-A6C34878D82A}">
                    <a16:rowId xmlns:a16="http://schemas.microsoft.com/office/drawing/2014/main" val="3898968429"/>
                  </a:ext>
                </a:extLst>
              </a:tr>
              <a:tr h="370840">
                <a:tc>
                  <a:txBody>
                    <a:bodyPr/>
                    <a:lstStyle/>
                    <a:p>
                      <a:r>
                        <a:rPr lang="en-US" dirty="0"/>
                        <a:t>Sixpence</a:t>
                      </a:r>
                    </a:p>
                  </a:txBody>
                  <a:tcPr/>
                </a:tc>
                <a:tc>
                  <a:txBody>
                    <a:bodyPr/>
                    <a:lstStyle/>
                    <a:p>
                      <a:pPr algn="ctr"/>
                      <a:r>
                        <a:rPr lang="en-US" dirty="0"/>
                        <a:t>6</a:t>
                      </a:r>
                    </a:p>
                  </a:txBody>
                  <a:tcPr>
                    <a:solidFill>
                      <a:schemeClr val="accent6">
                        <a:lumMod val="40000"/>
                        <a:lumOff val="60000"/>
                      </a:schemeClr>
                    </a:solidFill>
                  </a:tcPr>
                </a:tc>
                <a:tc>
                  <a:txBody>
                    <a:bodyPr/>
                    <a:lstStyle/>
                    <a:p>
                      <a:pPr algn="ctr"/>
                      <a:r>
                        <a:rPr lang="en-US" dirty="0"/>
                        <a:t>1/2</a:t>
                      </a:r>
                    </a:p>
                  </a:txBody>
                  <a:tcPr>
                    <a:solidFill>
                      <a:schemeClr val="accent2">
                        <a:lumMod val="40000"/>
                        <a:lumOff val="60000"/>
                      </a:schemeClr>
                    </a:solidFill>
                  </a:tcPr>
                </a:tc>
                <a:extLst>
                  <a:ext uri="{0D108BD9-81ED-4DB2-BD59-A6C34878D82A}">
                    <a16:rowId xmlns:a16="http://schemas.microsoft.com/office/drawing/2014/main" val="146485570"/>
                  </a:ext>
                </a:extLst>
              </a:tr>
              <a:tr h="370840">
                <a:tc>
                  <a:txBody>
                    <a:bodyPr/>
                    <a:lstStyle/>
                    <a:p>
                      <a:r>
                        <a:rPr lang="en-US" dirty="0"/>
                        <a:t>Shilling</a:t>
                      </a:r>
                    </a:p>
                  </a:txBody>
                  <a:tcPr/>
                </a:tc>
                <a:tc>
                  <a:txBody>
                    <a:bodyPr/>
                    <a:lstStyle/>
                    <a:p>
                      <a:pPr algn="ctr"/>
                      <a:r>
                        <a:rPr lang="en-US" dirty="0"/>
                        <a:t>12</a:t>
                      </a:r>
                    </a:p>
                  </a:txBody>
                  <a:tcPr>
                    <a:solidFill>
                      <a:schemeClr val="accent6">
                        <a:lumMod val="40000"/>
                        <a:lumOff val="60000"/>
                      </a:schemeClr>
                    </a:solidFill>
                  </a:tcPr>
                </a:tc>
                <a:tc>
                  <a:txBody>
                    <a:bodyPr/>
                    <a:lstStyle/>
                    <a:p>
                      <a:pPr algn="ctr"/>
                      <a:r>
                        <a:rPr lang="en-US" dirty="0"/>
                        <a:t>1</a:t>
                      </a:r>
                    </a:p>
                  </a:txBody>
                  <a:tcPr>
                    <a:solidFill>
                      <a:schemeClr val="accent6">
                        <a:lumMod val="40000"/>
                        <a:lumOff val="60000"/>
                      </a:schemeClr>
                    </a:solidFill>
                  </a:tcPr>
                </a:tc>
                <a:extLst>
                  <a:ext uri="{0D108BD9-81ED-4DB2-BD59-A6C34878D82A}">
                    <a16:rowId xmlns:a16="http://schemas.microsoft.com/office/drawing/2014/main" val="1790661321"/>
                  </a:ext>
                </a:extLst>
              </a:tr>
              <a:tr h="370840">
                <a:tc>
                  <a:txBody>
                    <a:bodyPr/>
                    <a:lstStyle/>
                    <a:p>
                      <a:r>
                        <a:rPr lang="en-US" dirty="0"/>
                        <a:t>Florin</a:t>
                      </a:r>
                    </a:p>
                  </a:txBody>
                  <a:tcPr/>
                </a:tc>
                <a:tc>
                  <a:txBody>
                    <a:bodyPr/>
                    <a:lstStyle/>
                    <a:p>
                      <a:pPr algn="ctr"/>
                      <a:r>
                        <a:rPr lang="en-US" dirty="0"/>
                        <a:t>24</a:t>
                      </a:r>
                    </a:p>
                  </a:txBody>
                  <a:tcPr>
                    <a:solidFill>
                      <a:schemeClr val="accent4">
                        <a:lumMod val="20000"/>
                        <a:lumOff val="80000"/>
                      </a:schemeClr>
                    </a:solidFill>
                  </a:tcPr>
                </a:tc>
                <a:tc>
                  <a:txBody>
                    <a:bodyPr/>
                    <a:lstStyle/>
                    <a:p>
                      <a:pPr algn="ctr"/>
                      <a:r>
                        <a:rPr lang="en-US" dirty="0"/>
                        <a:t>2</a:t>
                      </a:r>
                    </a:p>
                  </a:txBody>
                  <a:tcPr>
                    <a:solidFill>
                      <a:schemeClr val="accent6">
                        <a:lumMod val="40000"/>
                        <a:lumOff val="60000"/>
                      </a:schemeClr>
                    </a:solidFill>
                  </a:tcPr>
                </a:tc>
                <a:extLst>
                  <a:ext uri="{0D108BD9-81ED-4DB2-BD59-A6C34878D82A}">
                    <a16:rowId xmlns:a16="http://schemas.microsoft.com/office/drawing/2014/main" val="917178529"/>
                  </a:ext>
                </a:extLst>
              </a:tr>
              <a:tr h="370840">
                <a:tc>
                  <a:txBody>
                    <a:bodyPr/>
                    <a:lstStyle/>
                    <a:p>
                      <a:r>
                        <a:rPr lang="en-US" dirty="0"/>
                        <a:t>Half Crown</a:t>
                      </a:r>
                    </a:p>
                  </a:txBody>
                  <a:tcPr/>
                </a:tc>
                <a:tc>
                  <a:txBody>
                    <a:bodyPr/>
                    <a:lstStyle/>
                    <a:p>
                      <a:pPr algn="ctr"/>
                      <a:r>
                        <a:rPr lang="en-US" dirty="0"/>
                        <a:t>30</a:t>
                      </a:r>
                    </a:p>
                  </a:txBody>
                  <a:tcPr>
                    <a:solidFill>
                      <a:schemeClr val="accent4">
                        <a:lumMod val="20000"/>
                        <a:lumOff val="80000"/>
                      </a:schemeClr>
                    </a:solidFill>
                  </a:tcPr>
                </a:tc>
                <a:tc>
                  <a:txBody>
                    <a:bodyPr/>
                    <a:lstStyle/>
                    <a:p>
                      <a:pPr algn="ctr"/>
                      <a:r>
                        <a:rPr lang="en-US" dirty="0"/>
                        <a:t>2 ½</a:t>
                      </a:r>
                    </a:p>
                  </a:txBody>
                  <a:tcPr>
                    <a:solidFill>
                      <a:schemeClr val="accent4">
                        <a:lumMod val="20000"/>
                        <a:lumOff val="80000"/>
                      </a:schemeClr>
                    </a:solidFill>
                  </a:tcPr>
                </a:tc>
                <a:extLst>
                  <a:ext uri="{0D108BD9-81ED-4DB2-BD59-A6C34878D82A}">
                    <a16:rowId xmlns:a16="http://schemas.microsoft.com/office/drawing/2014/main" val="982583297"/>
                  </a:ext>
                </a:extLst>
              </a:tr>
              <a:tr h="370840">
                <a:tc>
                  <a:txBody>
                    <a:bodyPr/>
                    <a:lstStyle/>
                    <a:p>
                      <a:r>
                        <a:rPr lang="en-US" dirty="0"/>
                        <a:t>Crown</a:t>
                      </a:r>
                    </a:p>
                  </a:txBody>
                  <a:tcPr/>
                </a:tc>
                <a:tc>
                  <a:txBody>
                    <a:bodyPr/>
                    <a:lstStyle/>
                    <a:p>
                      <a:pPr algn="ctr"/>
                      <a:r>
                        <a:rPr lang="en-US" dirty="0"/>
                        <a:t>60</a:t>
                      </a:r>
                    </a:p>
                  </a:txBody>
                  <a:tcPr>
                    <a:solidFill>
                      <a:schemeClr val="accent4">
                        <a:lumMod val="20000"/>
                        <a:lumOff val="80000"/>
                      </a:schemeClr>
                    </a:solidFill>
                  </a:tcPr>
                </a:tc>
                <a:tc>
                  <a:txBody>
                    <a:bodyPr/>
                    <a:lstStyle/>
                    <a:p>
                      <a:pPr algn="ctr"/>
                      <a:r>
                        <a:rPr lang="en-US" dirty="0"/>
                        <a:t>5</a:t>
                      </a:r>
                    </a:p>
                  </a:txBody>
                  <a:tcPr>
                    <a:solidFill>
                      <a:schemeClr val="accent6">
                        <a:lumMod val="40000"/>
                        <a:lumOff val="60000"/>
                      </a:schemeClr>
                    </a:solidFill>
                  </a:tcPr>
                </a:tc>
                <a:extLst>
                  <a:ext uri="{0D108BD9-81ED-4DB2-BD59-A6C34878D82A}">
                    <a16:rowId xmlns:a16="http://schemas.microsoft.com/office/drawing/2014/main" val="345613493"/>
                  </a:ext>
                </a:extLst>
              </a:tr>
              <a:tr h="370840">
                <a:tc>
                  <a:txBody>
                    <a:bodyPr/>
                    <a:lstStyle/>
                    <a:p>
                      <a:r>
                        <a:rPr lang="en-US" dirty="0"/>
                        <a:t>Pound</a:t>
                      </a:r>
                    </a:p>
                  </a:txBody>
                  <a:tcPr/>
                </a:tc>
                <a:tc>
                  <a:txBody>
                    <a:bodyPr/>
                    <a:lstStyle/>
                    <a:p>
                      <a:pPr algn="ctr"/>
                      <a:r>
                        <a:rPr lang="en-US" dirty="0"/>
                        <a:t>240</a:t>
                      </a:r>
                    </a:p>
                  </a:txBody>
                  <a:tcPr>
                    <a:solidFill>
                      <a:schemeClr val="accent4">
                        <a:lumMod val="20000"/>
                        <a:lumOff val="80000"/>
                      </a:schemeClr>
                    </a:solidFill>
                  </a:tcPr>
                </a:tc>
                <a:tc>
                  <a:txBody>
                    <a:bodyPr/>
                    <a:lstStyle/>
                    <a:p>
                      <a:pPr algn="ctr"/>
                      <a:r>
                        <a:rPr lang="en-US" dirty="0"/>
                        <a:t>20</a:t>
                      </a:r>
                    </a:p>
                  </a:txBody>
                  <a:tcPr>
                    <a:solidFill>
                      <a:schemeClr val="accent6">
                        <a:lumMod val="40000"/>
                        <a:lumOff val="60000"/>
                      </a:schemeClr>
                    </a:solidFill>
                  </a:tcPr>
                </a:tc>
                <a:extLst>
                  <a:ext uri="{0D108BD9-81ED-4DB2-BD59-A6C34878D82A}">
                    <a16:rowId xmlns:a16="http://schemas.microsoft.com/office/drawing/2014/main" val="2566161929"/>
                  </a:ext>
                </a:extLst>
              </a:tr>
            </a:tbl>
          </a:graphicData>
        </a:graphic>
      </p:graphicFrame>
    </p:spTree>
    <p:extLst>
      <p:ext uri="{BB962C8B-B14F-4D97-AF65-F5344CB8AC3E}">
        <p14:creationId xmlns:p14="http://schemas.microsoft.com/office/powerpoint/2010/main" val="2314058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6A6BE-01DD-1447-BCB0-B46563BB6A1F}"/>
              </a:ext>
            </a:extLst>
          </p:cNvPr>
          <p:cNvSpPr>
            <a:spLocks noGrp="1"/>
          </p:cNvSpPr>
          <p:nvPr>
            <p:ph type="title"/>
          </p:nvPr>
        </p:nvSpPr>
        <p:spPr/>
        <p:txBody>
          <a:bodyPr/>
          <a:lstStyle/>
          <a:p>
            <a:r>
              <a:rPr lang="en-US" dirty="0"/>
              <a:t>Activity 1 Answers: Stretch &amp; Challenge</a:t>
            </a:r>
          </a:p>
        </p:txBody>
      </p:sp>
      <p:graphicFrame>
        <p:nvGraphicFramePr>
          <p:cNvPr id="3" name="Table 4">
            <a:extLst>
              <a:ext uri="{FF2B5EF4-FFF2-40B4-BE49-F238E27FC236}">
                <a16:creationId xmlns:a16="http://schemas.microsoft.com/office/drawing/2014/main" id="{40317FBB-4456-3746-A993-AB833CAB8174}"/>
              </a:ext>
            </a:extLst>
          </p:cNvPr>
          <p:cNvGraphicFramePr>
            <a:graphicFrameLocks noGrp="1"/>
          </p:cNvGraphicFramePr>
          <p:nvPr>
            <p:extLst>
              <p:ext uri="{D42A27DB-BD31-4B8C-83A1-F6EECF244321}">
                <p14:modId xmlns:p14="http://schemas.microsoft.com/office/powerpoint/2010/main" val="1063575776"/>
              </p:ext>
            </p:extLst>
          </p:nvPr>
        </p:nvGraphicFramePr>
        <p:xfrm>
          <a:off x="838200" y="1546980"/>
          <a:ext cx="10515600" cy="4079240"/>
        </p:xfrm>
        <a:graphic>
          <a:graphicData uri="http://schemas.openxmlformats.org/drawingml/2006/table">
            <a:tbl>
              <a:tblPr firstRow="1" bandRow="1">
                <a:tableStyleId>{5C22544A-7EE6-4342-B048-85BDC9FD1C3A}</a:tableStyleId>
              </a:tblPr>
              <a:tblGrid>
                <a:gridCol w="3768270">
                  <a:extLst>
                    <a:ext uri="{9D8B030D-6E8A-4147-A177-3AD203B41FA5}">
                      <a16:colId xmlns:a16="http://schemas.microsoft.com/office/drawing/2014/main" val="3823300976"/>
                    </a:ext>
                  </a:extLst>
                </a:gridCol>
                <a:gridCol w="3242130">
                  <a:extLst>
                    <a:ext uri="{9D8B030D-6E8A-4147-A177-3AD203B41FA5}">
                      <a16:colId xmlns:a16="http://schemas.microsoft.com/office/drawing/2014/main" val="628429240"/>
                    </a:ext>
                  </a:extLst>
                </a:gridCol>
                <a:gridCol w="3505200">
                  <a:extLst>
                    <a:ext uri="{9D8B030D-6E8A-4147-A177-3AD203B41FA5}">
                      <a16:colId xmlns:a16="http://schemas.microsoft.com/office/drawing/2014/main" val="973756946"/>
                    </a:ext>
                  </a:extLst>
                </a:gridCol>
              </a:tblGrid>
              <a:tr h="370840">
                <a:tc>
                  <a:txBody>
                    <a:bodyPr/>
                    <a:lstStyle/>
                    <a:p>
                      <a:r>
                        <a:rPr lang="en-US" dirty="0"/>
                        <a:t>Coin Name</a:t>
                      </a:r>
                    </a:p>
                  </a:txBody>
                  <a:tcPr/>
                </a:tc>
                <a:tc>
                  <a:txBody>
                    <a:bodyPr/>
                    <a:lstStyle/>
                    <a:p>
                      <a:pPr algn="ctr"/>
                      <a:r>
                        <a:rPr lang="en-US" dirty="0"/>
                        <a:t>Pence</a:t>
                      </a:r>
                    </a:p>
                  </a:txBody>
                  <a:tcPr/>
                </a:tc>
                <a:tc>
                  <a:txBody>
                    <a:bodyPr/>
                    <a:lstStyle/>
                    <a:p>
                      <a:pPr algn="ctr"/>
                      <a:r>
                        <a:rPr lang="en-US" dirty="0"/>
                        <a:t>Shillings</a:t>
                      </a:r>
                    </a:p>
                  </a:txBody>
                  <a:tcPr/>
                </a:tc>
                <a:extLst>
                  <a:ext uri="{0D108BD9-81ED-4DB2-BD59-A6C34878D82A}">
                    <a16:rowId xmlns:a16="http://schemas.microsoft.com/office/drawing/2014/main" val="1547299940"/>
                  </a:ext>
                </a:extLst>
              </a:tr>
              <a:tr h="370840">
                <a:tc>
                  <a:txBody>
                    <a:bodyPr/>
                    <a:lstStyle/>
                    <a:p>
                      <a:r>
                        <a:rPr lang="en-US" dirty="0"/>
                        <a:t>Farthing</a:t>
                      </a:r>
                    </a:p>
                  </a:txBody>
                  <a:tcPr/>
                </a:tc>
                <a:tc>
                  <a:txBody>
                    <a:bodyPr/>
                    <a:lstStyle/>
                    <a:p>
                      <a:pPr algn="ctr"/>
                      <a:r>
                        <a:rPr lang="en-US" dirty="0"/>
                        <a:t>1/4</a:t>
                      </a:r>
                    </a:p>
                  </a:txBody>
                  <a:tcPr>
                    <a:solidFill>
                      <a:schemeClr val="accent4">
                        <a:lumMod val="20000"/>
                        <a:lumOff val="80000"/>
                      </a:schemeClr>
                    </a:solidFill>
                  </a:tcPr>
                </a:tc>
                <a:tc>
                  <a:txBody>
                    <a:bodyPr/>
                    <a:lstStyle/>
                    <a:p>
                      <a:pPr algn="ctr"/>
                      <a:r>
                        <a:rPr lang="en-US" dirty="0"/>
                        <a:t>1/48</a:t>
                      </a:r>
                    </a:p>
                  </a:txBody>
                  <a:tcPr>
                    <a:solidFill>
                      <a:schemeClr val="accent2">
                        <a:lumMod val="60000"/>
                        <a:lumOff val="40000"/>
                      </a:schemeClr>
                    </a:solidFill>
                  </a:tcPr>
                </a:tc>
                <a:extLst>
                  <a:ext uri="{0D108BD9-81ED-4DB2-BD59-A6C34878D82A}">
                    <a16:rowId xmlns:a16="http://schemas.microsoft.com/office/drawing/2014/main" val="585417011"/>
                  </a:ext>
                </a:extLst>
              </a:tr>
              <a:tr h="370840">
                <a:tc>
                  <a:txBody>
                    <a:bodyPr/>
                    <a:lstStyle/>
                    <a:p>
                      <a:r>
                        <a:rPr lang="en-US" dirty="0"/>
                        <a:t>Half penny (</a:t>
                      </a:r>
                      <a:r>
                        <a:rPr lang="en-US" dirty="0" err="1"/>
                        <a:t>ha’penny</a:t>
                      </a:r>
                      <a:r>
                        <a:rPr lang="en-US" dirty="0"/>
                        <a:t>)</a:t>
                      </a:r>
                    </a:p>
                  </a:txBody>
                  <a:tcPr/>
                </a:tc>
                <a:tc>
                  <a:txBody>
                    <a:bodyPr/>
                    <a:lstStyle/>
                    <a:p>
                      <a:pPr algn="ctr"/>
                      <a:r>
                        <a:rPr lang="en-US" dirty="0"/>
                        <a:t>1/2</a:t>
                      </a:r>
                    </a:p>
                  </a:txBody>
                  <a:tcPr>
                    <a:solidFill>
                      <a:schemeClr val="accent4">
                        <a:lumMod val="20000"/>
                        <a:lumOff val="80000"/>
                      </a:schemeClr>
                    </a:solidFill>
                  </a:tcPr>
                </a:tc>
                <a:tc>
                  <a:txBody>
                    <a:bodyPr/>
                    <a:lstStyle/>
                    <a:p>
                      <a:pPr algn="ctr"/>
                      <a:r>
                        <a:rPr lang="en-US" dirty="0"/>
                        <a:t>1/24</a:t>
                      </a:r>
                    </a:p>
                  </a:txBody>
                  <a:tcPr>
                    <a:solidFill>
                      <a:schemeClr val="accent2">
                        <a:lumMod val="60000"/>
                        <a:lumOff val="40000"/>
                      </a:schemeClr>
                    </a:solidFill>
                  </a:tcPr>
                </a:tc>
                <a:extLst>
                  <a:ext uri="{0D108BD9-81ED-4DB2-BD59-A6C34878D82A}">
                    <a16:rowId xmlns:a16="http://schemas.microsoft.com/office/drawing/2014/main" val="581113413"/>
                  </a:ext>
                </a:extLst>
              </a:tr>
              <a:tr h="370840">
                <a:tc>
                  <a:txBody>
                    <a:bodyPr/>
                    <a:lstStyle/>
                    <a:p>
                      <a:r>
                        <a:rPr lang="en-US" dirty="0"/>
                        <a:t>Penny</a:t>
                      </a:r>
                    </a:p>
                  </a:txBody>
                  <a:tcPr/>
                </a:tc>
                <a:tc>
                  <a:txBody>
                    <a:bodyPr/>
                    <a:lstStyle/>
                    <a:p>
                      <a:pPr algn="ctr"/>
                      <a:r>
                        <a:rPr lang="en-US" dirty="0"/>
                        <a:t>1</a:t>
                      </a:r>
                    </a:p>
                  </a:txBody>
                  <a:tcPr>
                    <a:solidFill>
                      <a:schemeClr val="accent6">
                        <a:lumMod val="40000"/>
                        <a:lumOff val="60000"/>
                      </a:schemeClr>
                    </a:solidFill>
                  </a:tcPr>
                </a:tc>
                <a:tc>
                  <a:txBody>
                    <a:bodyPr/>
                    <a:lstStyle/>
                    <a:p>
                      <a:pPr algn="ctr"/>
                      <a:r>
                        <a:rPr lang="en-US" dirty="0"/>
                        <a:t>1/12</a:t>
                      </a:r>
                    </a:p>
                  </a:txBody>
                  <a:tcPr>
                    <a:solidFill>
                      <a:schemeClr val="accent2">
                        <a:lumMod val="60000"/>
                        <a:lumOff val="40000"/>
                      </a:schemeClr>
                    </a:solidFill>
                  </a:tcPr>
                </a:tc>
                <a:extLst>
                  <a:ext uri="{0D108BD9-81ED-4DB2-BD59-A6C34878D82A}">
                    <a16:rowId xmlns:a16="http://schemas.microsoft.com/office/drawing/2014/main" val="1839525076"/>
                  </a:ext>
                </a:extLst>
              </a:tr>
              <a:tr h="370840">
                <a:tc>
                  <a:txBody>
                    <a:bodyPr/>
                    <a:lstStyle/>
                    <a:p>
                      <a:r>
                        <a:rPr lang="en-US" dirty="0" err="1"/>
                        <a:t>Threepence</a:t>
                      </a:r>
                      <a:r>
                        <a:rPr lang="en-US" dirty="0"/>
                        <a:t> (thrupenny bit)</a:t>
                      </a:r>
                    </a:p>
                  </a:txBody>
                  <a:tcPr/>
                </a:tc>
                <a:tc>
                  <a:txBody>
                    <a:bodyPr/>
                    <a:lstStyle/>
                    <a:p>
                      <a:pPr algn="ctr"/>
                      <a:r>
                        <a:rPr lang="en-US" dirty="0"/>
                        <a:t>3</a:t>
                      </a:r>
                    </a:p>
                  </a:txBody>
                  <a:tcPr>
                    <a:solidFill>
                      <a:schemeClr val="accent6">
                        <a:lumMod val="40000"/>
                        <a:lumOff val="60000"/>
                      </a:schemeClr>
                    </a:solidFill>
                  </a:tcPr>
                </a:tc>
                <a:tc>
                  <a:txBody>
                    <a:bodyPr/>
                    <a:lstStyle/>
                    <a:p>
                      <a:pPr algn="ctr"/>
                      <a:r>
                        <a:rPr lang="en-US" dirty="0"/>
                        <a:t>1/4</a:t>
                      </a:r>
                    </a:p>
                  </a:txBody>
                  <a:tcPr>
                    <a:solidFill>
                      <a:schemeClr val="accent2">
                        <a:lumMod val="40000"/>
                        <a:lumOff val="60000"/>
                      </a:schemeClr>
                    </a:solidFill>
                  </a:tcPr>
                </a:tc>
                <a:extLst>
                  <a:ext uri="{0D108BD9-81ED-4DB2-BD59-A6C34878D82A}">
                    <a16:rowId xmlns:a16="http://schemas.microsoft.com/office/drawing/2014/main" val="3898968429"/>
                  </a:ext>
                </a:extLst>
              </a:tr>
              <a:tr h="370840">
                <a:tc>
                  <a:txBody>
                    <a:bodyPr/>
                    <a:lstStyle/>
                    <a:p>
                      <a:r>
                        <a:rPr lang="en-US" dirty="0"/>
                        <a:t>Sixpence</a:t>
                      </a:r>
                    </a:p>
                  </a:txBody>
                  <a:tcPr/>
                </a:tc>
                <a:tc>
                  <a:txBody>
                    <a:bodyPr/>
                    <a:lstStyle/>
                    <a:p>
                      <a:pPr algn="ctr"/>
                      <a:r>
                        <a:rPr lang="en-US" dirty="0"/>
                        <a:t>6</a:t>
                      </a:r>
                    </a:p>
                  </a:txBody>
                  <a:tcPr>
                    <a:solidFill>
                      <a:schemeClr val="accent6">
                        <a:lumMod val="40000"/>
                        <a:lumOff val="60000"/>
                      </a:schemeClr>
                    </a:solidFill>
                  </a:tcPr>
                </a:tc>
                <a:tc>
                  <a:txBody>
                    <a:bodyPr/>
                    <a:lstStyle/>
                    <a:p>
                      <a:pPr algn="ctr"/>
                      <a:r>
                        <a:rPr lang="en-US" dirty="0"/>
                        <a:t>1/2</a:t>
                      </a:r>
                    </a:p>
                  </a:txBody>
                  <a:tcPr>
                    <a:solidFill>
                      <a:schemeClr val="accent2">
                        <a:lumMod val="40000"/>
                        <a:lumOff val="60000"/>
                      </a:schemeClr>
                    </a:solidFill>
                  </a:tcPr>
                </a:tc>
                <a:extLst>
                  <a:ext uri="{0D108BD9-81ED-4DB2-BD59-A6C34878D82A}">
                    <a16:rowId xmlns:a16="http://schemas.microsoft.com/office/drawing/2014/main" val="146485570"/>
                  </a:ext>
                </a:extLst>
              </a:tr>
              <a:tr h="370840">
                <a:tc>
                  <a:txBody>
                    <a:bodyPr/>
                    <a:lstStyle/>
                    <a:p>
                      <a:r>
                        <a:rPr lang="en-US" dirty="0"/>
                        <a:t>Shilling</a:t>
                      </a:r>
                    </a:p>
                  </a:txBody>
                  <a:tcPr/>
                </a:tc>
                <a:tc>
                  <a:txBody>
                    <a:bodyPr/>
                    <a:lstStyle/>
                    <a:p>
                      <a:pPr algn="ctr"/>
                      <a:r>
                        <a:rPr lang="en-US" dirty="0"/>
                        <a:t>12</a:t>
                      </a:r>
                    </a:p>
                  </a:txBody>
                  <a:tcPr>
                    <a:solidFill>
                      <a:schemeClr val="accent6">
                        <a:lumMod val="40000"/>
                        <a:lumOff val="60000"/>
                      </a:schemeClr>
                    </a:solidFill>
                  </a:tcPr>
                </a:tc>
                <a:tc>
                  <a:txBody>
                    <a:bodyPr/>
                    <a:lstStyle/>
                    <a:p>
                      <a:pPr algn="ctr"/>
                      <a:r>
                        <a:rPr lang="en-US" dirty="0"/>
                        <a:t>1</a:t>
                      </a:r>
                    </a:p>
                  </a:txBody>
                  <a:tcPr>
                    <a:solidFill>
                      <a:schemeClr val="accent6">
                        <a:lumMod val="40000"/>
                        <a:lumOff val="60000"/>
                      </a:schemeClr>
                    </a:solidFill>
                  </a:tcPr>
                </a:tc>
                <a:extLst>
                  <a:ext uri="{0D108BD9-81ED-4DB2-BD59-A6C34878D82A}">
                    <a16:rowId xmlns:a16="http://schemas.microsoft.com/office/drawing/2014/main" val="1790661321"/>
                  </a:ext>
                </a:extLst>
              </a:tr>
              <a:tr h="370840">
                <a:tc>
                  <a:txBody>
                    <a:bodyPr/>
                    <a:lstStyle/>
                    <a:p>
                      <a:r>
                        <a:rPr lang="en-US" dirty="0"/>
                        <a:t>Florin</a:t>
                      </a:r>
                    </a:p>
                  </a:txBody>
                  <a:tcPr/>
                </a:tc>
                <a:tc>
                  <a:txBody>
                    <a:bodyPr/>
                    <a:lstStyle/>
                    <a:p>
                      <a:pPr algn="ctr"/>
                      <a:r>
                        <a:rPr lang="en-US" dirty="0"/>
                        <a:t>24</a:t>
                      </a:r>
                    </a:p>
                  </a:txBody>
                  <a:tcPr>
                    <a:solidFill>
                      <a:schemeClr val="accent4">
                        <a:lumMod val="20000"/>
                        <a:lumOff val="80000"/>
                      </a:schemeClr>
                    </a:solidFill>
                  </a:tcPr>
                </a:tc>
                <a:tc>
                  <a:txBody>
                    <a:bodyPr/>
                    <a:lstStyle/>
                    <a:p>
                      <a:pPr algn="ctr"/>
                      <a:r>
                        <a:rPr lang="en-US" dirty="0"/>
                        <a:t>2</a:t>
                      </a:r>
                    </a:p>
                  </a:txBody>
                  <a:tcPr>
                    <a:solidFill>
                      <a:schemeClr val="accent6">
                        <a:lumMod val="40000"/>
                        <a:lumOff val="60000"/>
                      </a:schemeClr>
                    </a:solidFill>
                  </a:tcPr>
                </a:tc>
                <a:extLst>
                  <a:ext uri="{0D108BD9-81ED-4DB2-BD59-A6C34878D82A}">
                    <a16:rowId xmlns:a16="http://schemas.microsoft.com/office/drawing/2014/main" val="917178529"/>
                  </a:ext>
                </a:extLst>
              </a:tr>
              <a:tr h="370840">
                <a:tc>
                  <a:txBody>
                    <a:bodyPr/>
                    <a:lstStyle/>
                    <a:p>
                      <a:r>
                        <a:rPr lang="en-US" dirty="0"/>
                        <a:t>Half Crown</a:t>
                      </a:r>
                    </a:p>
                  </a:txBody>
                  <a:tcPr/>
                </a:tc>
                <a:tc>
                  <a:txBody>
                    <a:bodyPr/>
                    <a:lstStyle/>
                    <a:p>
                      <a:pPr algn="ctr"/>
                      <a:r>
                        <a:rPr lang="en-US" dirty="0"/>
                        <a:t>30</a:t>
                      </a:r>
                    </a:p>
                  </a:txBody>
                  <a:tcPr>
                    <a:solidFill>
                      <a:schemeClr val="accent4">
                        <a:lumMod val="20000"/>
                        <a:lumOff val="80000"/>
                      </a:schemeClr>
                    </a:solidFill>
                  </a:tcPr>
                </a:tc>
                <a:tc>
                  <a:txBody>
                    <a:bodyPr/>
                    <a:lstStyle/>
                    <a:p>
                      <a:pPr algn="ctr"/>
                      <a:r>
                        <a:rPr lang="en-US" dirty="0"/>
                        <a:t>2 ½</a:t>
                      </a:r>
                    </a:p>
                  </a:txBody>
                  <a:tcPr>
                    <a:solidFill>
                      <a:schemeClr val="accent4">
                        <a:lumMod val="20000"/>
                        <a:lumOff val="80000"/>
                      </a:schemeClr>
                    </a:solidFill>
                  </a:tcPr>
                </a:tc>
                <a:extLst>
                  <a:ext uri="{0D108BD9-81ED-4DB2-BD59-A6C34878D82A}">
                    <a16:rowId xmlns:a16="http://schemas.microsoft.com/office/drawing/2014/main" val="982583297"/>
                  </a:ext>
                </a:extLst>
              </a:tr>
              <a:tr h="370840">
                <a:tc>
                  <a:txBody>
                    <a:bodyPr/>
                    <a:lstStyle/>
                    <a:p>
                      <a:r>
                        <a:rPr lang="en-US" dirty="0"/>
                        <a:t>Crown</a:t>
                      </a:r>
                    </a:p>
                  </a:txBody>
                  <a:tcPr/>
                </a:tc>
                <a:tc>
                  <a:txBody>
                    <a:bodyPr/>
                    <a:lstStyle/>
                    <a:p>
                      <a:pPr algn="ctr"/>
                      <a:r>
                        <a:rPr lang="en-US" dirty="0"/>
                        <a:t>60</a:t>
                      </a:r>
                    </a:p>
                  </a:txBody>
                  <a:tcPr>
                    <a:solidFill>
                      <a:schemeClr val="accent4">
                        <a:lumMod val="20000"/>
                        <a:lumOff val="80000"/>
                      </a:schemeClr>
                    </a:solidFill>
                  </a:tcPr>
                </a:tc>
                <a:tc>
                  <a:txBody>
                    <a:bodyPr/>
                    <a:lstStyle/>
                    <a:p>
                      <a:pPr algn="ctr"/>
                      <a:r>
                        <a:rPr lang="en-US" dirty="0"/>
                        <a:t>5</a:t>
                      </a:r>
                    </a:p>
                  </a:txBody>
                  <a:tcPr>
                    <a:solidFill>
                      <a:schemeClr val="accent6">
                        <a:lumMod val="40000"/>
                        <a:lumOff val="60000"/>
                      </a:schemeClr>
                    </a:solidFill>
                  </a:tcPr>
                </a:tc>
                <a:extLst>
                  <a:ext uri="{0D108BD9-81ED-4DB2-BD59-A6C34878D82A}">
                    <a16:rowId xmlns:a16="http://schemas.microsoft.com/office/drawing/2014/main" val="345613493"/>
                  </a:ext>
                </a:extLst>
              </a:tr>
              <a:tr h="370840">
                <a:tc>
                  <a:txBody>
                    <a:bodyPr/>
                    <a:lstStyle/>
                    <a:p>
                      <a:r>
                        <a:rPr lang="en-US" dirty="0"/>
                        <a:t>Pound</a:t>
                      </a:r>
                    </a:p>
                  </a:txBody>
                  <a:tcPr/>
                </a:tc>
                <a:tc>
                  <a:txBody>
                    <a:bodyPr/>
                    <a:lstStyle/>
                    <a:p>
                      <a:pPr algn="ctr"/>
                      <a:r>
                        <a:rPr lang="en-US" dirty="0"/>
                        <a:t>240</a:t>
                      </a:r>
                    </a:p>
                  </a:txBody>
                  <a:tcPr>
                    <a:solidFill>
                      <a:schemeClr val="accent4">
                        <a:lumMod val="20000"/>
                        <a:lumOff val="80000"/>
                      </a:schemeClr>
                    </a:solidFill>
                  </a:tcPr>
                </a:tc>
                <a:tc>
                  <a:txBody>
                    <a:bodyPr/>
                    <a:lstStyle/>
                    <a:p>
                      <a:pPr algn="ctr"/>
                      <a:r>
                        <a:rPr lang="en-US" dirty="0"/>
                        <a:t>20</a:t>
                      </a:r>
                    </a:p>
                  </a:txBody>
                  <a:tcPr>
                    <a:solidFill>
                      <a:schemeClr val="accent6">
                        <a:lumMod val="40000"/>
                        <a:lumOff val="60000"/>
                      </a:schemeClr>
                    </a:solidFill>
                  </a:tcPr>
                </a:tc>
                <a:extLst>
                  <a:ext uri="{0D108BD9-81ED-4DB2-BD59-A6C34878D82A}">
                    <a16:rowId xmlns:a16="http://schemas.microsoft.com/office/drawing/2014/main" val="2566161929"/>
                  </a:ext>
                </a:extLst>
              </a:tr>
            </a:tbl>
          </a:graphicData>
        </a:graphic>
      </p:graphicFrame>
    </p:spTree>
    <p:extLst>
      <p:ext uri="{BB962C8B-B14F-4D97-AF65-F5344CB8AC3E}">
        <p14:creationId xmlns:p14="http://schemas.microsoft.com/office/powerpoint/2010/main" val="4215969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0EA9B-6F4E-C149-9C2B-28CA40CF5952}"/>
              </a:ext>
            </a:extLst>
          </p:cNvPr>
          <p:cNvSpPr>
            <a:spLocks noGrp="1"/>
          </p:cNvSpPr>
          <p:nvPr>
            <p:ph type="title"/>
          </p:nvPr>
        </p:nvSpPr>
        <p:spPr/>
        <p:txBody>
          <a:bodyPr/>
          <a:lstStyle/>
          <a:p>
            <a:r>
              <a:rPr lang="en-US" dirty="0"/>
              <a:t>Activity 2: Creative Writing</a:t>
            </a:r>
          </a:p>
        </p:txBody>
      </p:sp>
      <p:sp>
        <p:nvSpPr>
          <p:cNvPr id="3" name="Content Placeholder 2">
            <a:extLst>
              <a:ext uri="{FF2B5EF4-FFF2-40B4-BE49-F238E27FC236}">
                <a16:creationId xmlns:a16="http://schemas.microsoft.com/office/drawing/2014/main" id="{F16E153F-B7F9-394B-9CE3-666CCBEBBC99}"/>
              </a:ext>
            </a:extLst>
          </p:cNvPr>
          <p:cNvSpPr>
            <a:spLocks noGrp="1"/>
          </p:cNvSpPr>
          <p:nvPr>
            <p:ph idx="1"/>
          </p:nvPr>
        </p:nvSpPr>
        <p:spPr>
          <a:xfrm>
            <a:off x="838200" y="1825625"/>
            <a:ext cx="6099048" cy="4351338"/>
          </a:xfrm>
        </p:spPr>
        <p:txBody>
          <a:bodyPr/>
          <a:lstStyle/>
          <a:p>
            <a:r>
              <a:rPr lang="en-GB" dirty="0"/>
              <a:t>Write a diary entry as Billy or </a:t>
            </a:r>
            <a:r>
              <a:rPr lang="en-GB" dirty="0" err="1"/>
              <a:t>Tosher</a:t>
            </a:r>
            <a:r>
              <a:rPr lang="en-GB" dirty="0"/>
              <a:t>, as you go from house to house</a:t>
            </a:r>
          </a:p>
          <a:p>
            <a:pPr lvl="1"/>
            <a:r>
              <a:rPr lang="en-GB" dirty="0"/>
              <a:t>What are you feeling?</a:t>
            </a:r>
          </a:p>
          <a:p>
            <a:pPr lvl="1"/>
            <a:r>
              <a:rPr lang="en-GB" dirty="0"/>
              <a:t>What happens to you?</a:t>
            </a:r>
          </a:p>
          <a:p>
            <a:pPr lvl="1"/>
            <a:r>
              <a:rPr lang="en-GB" dirty="0"/>
              <a:t>Who are the people you meet?</a:t>
            </a:r>
          </a:p>
        </p:txBody>
      </p:sp>
      <p:pic>
        <p:nvPicPr>
          <p:cNvPr id="2052" name="Picture 4" descr="A row of Victorian terraced houses in an East London street, due for  demolition | Terrace house, Victorian house london, Victorian terrace house">
            <a:extLst>
              <a:ext uri="{FF2B5EF4-FFF2-40B4-BE49-F238E27FC236}">
                <a16:creationId xmlns:a16="http://schemas.microsoft.com/office/drawing/2014/main" id="{1506F452-FC5F-6D48-A86C-A083487821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221" b="9887"/>
          <a:stretch/>
        </p:blipFill>
        <p:spPr bwMode="auto">
          <a:xfrm>
            <a:off x="1012916" y="3962285"/>
            <a:ext cx="4717323" cy="253059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orld War I: The rise of the female chimney sweep - Mr Soot Chimney Sweep">
            <a:extLst>
              <a:ext uri="{FF2B5EF4-FFF2-40B4-BE49-F238E27FC236}">
                <a16:creationId xmlns:a16="http://schemas.microsoft.com/office/drawing/2014/main" id="{918BA008-9302-884F-9C40-1F445B6A9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96214">
            <a:off x="5693530" y="4054099"/>
            <a:ext cx="3419934" cy="234696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himney Sweep, 1861 Drawing by Granger">
            <a:extLst>
              <a:ext uri="{FF2B5EF4-FFF2-40B4-BE49-F238E27FC236}">
                <a16:creationId xmlns:a16="http://schemas.microsoft.com/office/drawing/2014/main" id="{C2CB5CCC-D954-3A42-BAAD-7BB0C506F0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971598">
            <a:off x="8531428" y="1892324"/>
            <a:ext cx="2772889" cy="3413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22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696B6-43B8-914D-9A15-D58C9B13BFF1}"/>
              </a:ext>
            </a:extLst>
          </p:cNvPr>
          <p:cNvSpPr>
            <a:spLocks noGrp="1"/>
          </p:cNvSpPr>
          <p:nvPr>
            <p:ph type="title"/>
          </p:nvPr>
        </p:nvSpPr>
        <p:spPr/>
        <p:txBody>
          <a:bodyPr/>
          <a:lstStyle/>
          <a:p>
            <a:r>
              <a:rPr lang="en-US" dirty="0"/>
              <a:t>Activity 3: Formal Writing</a:t>
            </a:r>
          </a:p>
        </p:txBody>
      </p:sp>
      <p:sp>
        <p:nvSpPr>
          <p:cNvPr id="3" name="Content Placeholder 2">
            <a:extLst>
              <a:ext uri="{FF2B5EF4-FFF2-40B4-BE49-F238E27FC236}">
                <a16:creationId xmlns:a16="http://schemas.microsoft.com/office/drawing/2014/main" id="{F528B0EE-1BB0-EC47-9713-3541D6606596}"/>
              </a:ext>
            </a:extLst>
          </p:cNvPr>
          <p:cNvSpPr>
            <a:spLocks noGrp="1"/>
          </p:cNvSpPr>
          <p:nvPr>
            <p:ph idx="1"/>
          </p:nvPr>
        </p:nvSpPr>
        <p:spPr>
          <a:xfrm>
            <a:off x="838200" y="1825625"/>
            <a:ext cx="7567246" cy="4351338"/>
          </a:xfrm>
        </p:spPr>
        <p:txBody>
          <a:bodyPr>
            <a:normAutofit/>
          </a:bodyPr>
          <a:lstStyle/>
          <a:p>
            <a:pPr marL="0" indent="0">
              <a:buNone/>
            </a:pPr>
            <a:r>
              <a:rPr lang="en-GB" sz="2400" dirty="0"/>
              <a:t>Read the quotes on the resources slides, and look at the images on this slide. Imagine you are living in the Victorian era. Write a letter to your local MP, explaining the working conditions of climbing boys and persuading them to vote to ban their use.</a:t>
            </a:r>
          </a:p>
        </p:txBody>
      </p:sp>
      <p:pic>
        <p:nvPicPr>
          <p:cNvPr id="3074" name="Picture 2" descr="Child Chimney Sweeps: Dark Chapter in Sweep History -">
            <a:extLst>
              <a:ext uri="{FF2B5EF4-FFF2-40B4-BE49-F238E27FC236}">
                <a16:creationId xmlns:a16="http://schemas.microsoft.com/office/drawing/2014/main" id="{2A45A005-5705-E149-9A11-EEEC89089D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23363">
            <a:off x="693293" y="3854143"/>
            <a:ext cx="2403475" cy="248456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Vintage Chimney Sweep Tool Round Metal Wire Expandable | Etsy | Chimney  sweep, Industrial cage pendants, Furniture factory">
            <a:extLst>
              <a:ext uri="{FF2B5EF4-FFF2-40B4-BE49-F238E27FC236}">
                <a16:creationId xmlns:a16="http://schemas.microsoft.com/office/drawing/2014/main" id="{01BAB2AE-59C6-624C-929B-55B6DBEF3B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674112">
            <a:off x="8630599" y="593600"/>
            <a:ext cx="2939796" cy="391972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himney Sweepers' Act – MU Library Treasures">
            <a:extLst>
              <a:ext uri="{FF2B5EF4-FFF2-40B4-BE49-F238E27FC236}">
                <a16:creationId xmlns:a16="http://schemas.microsoft.com/office/drawing/2014/main" id="{3C155B1D-4A50-DF43-A496-B0D377BDE2A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000" t="9039" r="13000" b="2977"/>
          <a:stretch/>
        </p:blipFill>
        <p:spPr bwMode="auto">
          <a:xfrm rot="443955">
            <a:off x="2901697" y="3946630"/>
            <a:ext cx="3990676" cy="247698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himney">
            <a:extLst>
              <a:ext uri="{FF2B5EF4-FFF2-40B4-BE49-F238E27FC236}">
                <a16:creationId xmlns:a16="http://schemas.microsoft.com/office/drawing/2014/main" id="{14290D13-9D26-CA40-8CEC-1F3382A340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34863">
            <a:off x="6757162" y="3864324"/>
            <a:ext cx="3522127" cy="2641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846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696B6-43B8-914D-9A15-D58C9B13BFF1}"/>
              </a:ext>
            </a:extLst>
          </p:cNvPr>
          <p:cNvSpPr>
            <a:spLocks noGrp="1"/>
          </p:cNvSpPr>
          <p:nvPr>
            <p:ph type="title"/>
          </p:nvPr>
        </p:nvSpPr>
        <p:spPr/>
        <p:txBody>
          <a:bodyPr/>
          <a:lstStyle/>
          <a:p>
            <a:r>
              <a:rPr lang="en-US" dirty="0"/>
              <a:t>Activity 3: Death of a Climbing Boy</a:t>
            </a:r>
          </a:p>
        </p:txBody>
      </p:sp>
      <p:sp>
        <p:nvSpPr>
          <p:cNvPr id="3" name="Content Placeholder 2">
            <a:extLst>
              <a:ext uri="{FF2B5EF4-FFF2-40B4-BE49-F238E27FC236}">
                <a16:creationId xmlns:a16="http://schemas.microsoft.com/office/drawing/2014/main" id="{F528B0EE-1BB0-EC47-9713-3541D6606596}"/>
              </a:ext>
            </a:extLst>
          </p:cNvPr>
          <p:cNvSpPr>
            <a:spLocks noGrp="1"/>
          </p:cNvSpPr>
          <p:nvPr>
            <p:ph idx="1"/>
          </p:nvPr>
        </p:nvSpPr>
        <p:spPr>
          <a:xfrm>
            <a:off x="838200" y="1825625"/>
            <a:ext cx="10515600" cy="4351338"/>
          </a:xfrm>
        </p:spPr>
        <p:txBody>
          <a:bodyPr>
            <a:normAutofit lnSpcReduction="10000"/>
          </a:bodyPr>
          <a:lstStyle/>
          <a:p>
            <a:pPr marL="0" indent="0">
              <a:buNone/>
            </a:pPr>
            <a:r>
              <a:rPr lang="en-GB" sz="2400" dirty="0"/>
              <a:t>Hall [the master sweep], Mrs. Bishop [the baker’s wife], and the landlord of the public house were in the shop when he went in. They told him a boy was in the flue; he asked the master how long; he said an hour; witness said, “My good God! why don’t you break down the flue and run down to the bakehouse?”</a:t>
            </a:r>
          </a:p>
          <a:p>
            <a:pPr marL="0" indent="0">
              <a:buNone/>
            </a:pPr>
            <a:r>
              <a:rPr lang="en-GB" sz="2400" dirty="0"/>
              <a:t>Got a poker, Hall followed him, and said he was too hasty: witness put his head up the chimney, and could hear the boy breathing hard; took the poker up stairs, and began to break open the flue; in a moment he had room to put his hand in, and cleared away the soot from his [</a:t>
            </a:r>
            <a:r>
              <a:rPr lang="en-GB" sz="2400" dirty="0" err="1"/>
              <a:t>Dowland’s</a:t>
            </a:r>
            <a:r>
              <a:rPr lang="en-GB" sz="2400" dirty="0"/>
              <a:t>] head; held it up, but seemed not to have life in it.</a:t>
            </a:r>
          </a:p>
          <a:p>
            <a:pPr marL="0" indent="0">
              <a:buNone/>
            </a:pPr>
            <a:r>
              <a:rPr lang="en-GB" sz="2400" dirty="0"/>
              <a:t>He went down stairs and broke the flue below, and got at his feet: when the master saw that, he said, “Let me get at him, and I will get him down, as he is only sulky, and is taking a nap.” Mr. Smith then came and made a greater aperture above, and he and witness lifted him out.</a:t>
            </a:r>
          </a:p>
        </p:txBody>
      </p:sp>
    </p:spTree>
    <p:extLst>
      <p:ext uri="{BB962C8B-B14F-4D97-AF65-F5344CB8AC3E}">
        <p14:creationId xmlns:p14="http://schemas.microsoft.com/office/powerpoint/2010/main" val="3609835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696B6-43B8-914D-9A15-D58C9B13BFF1}"/>
              </a:ext>
            </a:extLst>
          </p:cNvPr>
          <p:cNvSpPr>
            <a:spLocks noGrp="1"/>
          </p:cNvSpPr>
          <p:nvPr>
            <p:ph type="title"/>
          </p:nvPr>
        </p:nvSpPr>
        <p:spPr/>
        <p:txBody>
          <a:bodyPr/>
          <a:lstStyle/>
          <a:p>
            <a:r>
              <a:rPr lang="en-US" dirty="0"/>
              <a:t>Activity 3: Testimony of Rodger Kaye</a:t>
            </a:r>
          </a:p>
        </p:txBody>
      </p:sp>
      <p:sp>
        <p:nvSpPr>
          <p:cNvPr id="3" name="Content Placeholder 2">
            <a:extLst>
              <a:ext uri="{FF2B5EF4-FFF2-40B4-BE49-F238E27FC236}">
                <a16:creationId xmlns:a16="http://schemas.microsoft.com/office/drawing/2014/main" id="{F528B0EE-1BB0-EC47-9713-3541D6606596}"/>
              </a:ext>
            </a:extLst>
          </p:cNvPr>
          <p:cNvSpPr>
            <a:spLocks noGrp="1"/>
          </p:cNvSpPr>
          <p:nvPr>
            <p:ph idx="1"/>
          </p:nvPr>
        </p:nvSpPr>
        <p:spPr>
          <a:xfrm>
            <a:off x="838200" y="1825625"/>
            <a:ext cx="10515600" cy="4351338"/>
          </a:xfrm>
        </p:spPr>
        <p:txBody>
          <a:bodyPr>
            <a:normAutofit lnSpcReduction="10000"/>
          </a:bodyPr>
          <a:lstStyle/>
          <a:p>
            <a:pPr marL="0" indent="0">
              <a:buNone/>
            </a:pPr>
            <a:r>
              <a:rPr lang="en-GB" sz="2000" dirty="0"/>
              <a:t>Rodger is 19 years old and works as a chimney sweep. He lives with his employer Thomson Black, a master chimney sweep, in Gallowgate Street in Glasgow.</a:t>
            </a:r>
          </a:p>
          <a:p>
            <a:pPr marL="0" indent="0">
              <a:buNone/>
            </a:pPr>
            <a:r>
              <a:rPr lang="en-GB" sz="2000" dirty="0"/>
              <a:t>He works beside Francis Hughes, another chimney sweep, and each of them has an apprentice. Rodger’s apprentice or climbing boy is Laurence McAllister. Hughes has a boy called John O’Neill, aged about 8 or 9, working for him.</a:t>
            </a:r>
          </a:p>
          <a:p>
            <a:pPr marL="0" indent="0">
              <a:buNone/>
            </a:pPr>
            <a:r>
              <a:rPr lang="en-GB" sz="2000" dirty="0"/>
              <a:t>Rodger saw Hughes and O’Neill between 8 &amp; 9 o’clock on the morning of Thursday, 23 January 1840 when they left the house in search of work and he didn’t see them till about 5 o’clock when Hughes came back in a panic.</a:t>
            </a:r>
          </a:p>
          <a:p>
            <a:pPr marL="0" indent="0">
              <a:buNone/>
            </a:pPr>
            <a:r>
              <a:rPr lang="en-GB" sz="2000" dirty="0"/>
              <a:t>He says that he and Thomson Black arrived at the house where O’Neill was, but they didn’t know which vent O’Neill was in. They shouted but couldn’t get an answer. McManus, another apprentice, knew where he was and tried to climb down to him but it was too tight. He thought he heard O’Neill coughing.</a:t>
            </a:r>
          </a:p>
          <a:p>
            <a:pPr marL="0" indent="0">
              <a:buNone/>
            </a:pPr>
            <a:r>
              <a:rPr lang="en-GB" sz="2000" dirty="0"/>
              <a:t>They went to the bottom of the vent but the fireplace was blocked with stones left by the builders. They then broke a hole in the wall to make an opening.</a:t>
            </a:r>
          </a:p>
        </p:txBody>
      </p:sp>
    </p:spTree>
    <p:extLst>
      <p:ext uri="{BB962C8B-B14F-4D97-AF65-F5344CB8AC3E}">
        <p14:creationId xmlns:p14="http://schemas.microsoft.com/office/powerpoint/2010/main" val="852166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1186</Words>
  <Application>Microsoft Macintosh PowerPoint</Application>
  <PresentationFormat>Widescreen</PresentationFormat>
  <Paragraphs>188</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P22 Franklin Caslon</vt:lpstr>
      <vt:lpstr>Minion Pro</vt:lpstr>
      <vt:lpstr>Calibri</vt:lpstr>
      <vt:lpstr>Arial</vt:lpstr>
      <vt:lpstr>Office Theme</vt:lpstr>
      <vt:lpstr>Chapter 2</vt:lpstr>
      <vt:lpstr>Word Analysis</vt:lpstr>
      <vt:lpstr>Inference</vt:lpstr>
      <vt:lpstr>Activity 1: Money</vt:lpstr>
      <vt:lpstr>Activity 1: Money</vt:lpstr>
      <vt:lpstr>Activity 1 Resources</vt:lpstr>
      <vt:lpstr>Activity 1 Answers: All can …</vt:lpstr>
      <vt:lpstr>Activity 1 Answers: Most can …</vt:lpstr>
      <vt:lpstr>Activity 1 Answers: Some can …</vt:lpstr>
      <vt:lpstr>Activity 1 Answers: Stretch &amp; Challenge</vt:lpstr>
      <vt:lpstr>Activity 2: Creative Writing</vt:lpstr>
      <vt:lpstr>Activity 3: Formal Writing</vt:lpstr>
      <vt:lpstr>Activity 3: Death of a Climbing Boy</vt:lpstr>
      <vt:lpstr>Activity 3: Testimony of Rodger Kaye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 of the Smoke Workbook - Chapter 1</dc:title>
  <dc:subject/>
  <dc:creator>Matthew Wainwright</dc:creator>
  <cp:keywords/>
  <dc:description/>
  <cp:lastModifiedBy>Microsoft Office User</cp:lastModifiedBy>
  <cp:revision>13</cp:revision>
  <dcterms:created xsi:type="dcterms:W3CDTF">2020-09-12T20:49:28Z</dcterms:created>
  <dcterms:modified xsi:type="dcterms:W3CDTF">2021-01-19T14:16:37Z</dcterms:modified>
  <cp:category/>
</cp:coreProperties>
</file>